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76" r:id="rId1"/>
  </p:sldMasterIdLst>
  <p:notesMasterIdLst>
    <p:notesMasterId r:id="rId39"/>
  </p:notesMasterIdLst>
  <p:handoutMasterIdLst>
    <p:handoutMasterId r:id="rId40"/>
  </p:handoutMasterIdLst>
  <p:sldIdLst>
    <p:sldId id="256" r:id="rId2"/>
    <p:sldId id="405" r:id="rId3"/>
    <p:sldId id="257" r:id="rId4"/>
    <p:sldId id="425" r:id="rId5"/>
    <p:sldId id="410" r:id="rId6"/>
    <p:sldId id="426" r:id="rId7"/>
    <p:sldId id="438" r:id="rId8"/>
    <p:sldId id="427" r:id="rId9"/>
    <p:sldId id="428" r:id="rId10"/>
    <p:sldId id="429" r:id="rId11"/>
    <p:sldId id="434" r:id="rId12"/>
    <p:sldId id="446" r:id="rId13"/>
    <p:sldId id="445" r:id="rId14"/>
    <p:sldId id="415" r:id="rId15"/>
    <p:sldId id="460" r:id="rId16"/>
    <p:sldId id="417" r:id="rId17"/>
    <p:sldId id="461" r:id="rId18"/>
    <p:sldId id="439" r:id="rId19"/>
    <p:sldId id="441" r:id="rId20"/>
    <p:sldId id="443" r:id="rId21"/>
    <p:sldId id="440" r:id="rId22"/>
    <p:sldId id="437" r:id="rId23"/>
    <p:sldId id="448" r:id="rId24"/>
    <p:sldId id="462" r:id="rId25"/>
    <p:sldId id="449" r:id="rId26"/>
    <p:sldId id="450" r:id="rId27"/>
    <p:sldId id="451" r:id="rId28"/>
    <p:sldId id="452" r:id="rId29"/>
    <p:sldId id="453" r:id="rId30"/>
    <p:sldId id="459" r:id="rId31"/>
    <p:sldId id="454" r:id="rId32"/>
    <p:sldId id="456" r:id="rId33"/>
    <p:sldId id="457" r:id="rId34"/>
    <p:sldId id="458" r:id="rId35"/>
    <p:sldId id="393" r:id="rId36"/>
    <p:sldId id="400" r:id="rId37"/>
    <p:sldId id="343" r:id="rId38"/>
  </p:sldIdLst>
  <p:sldSz cx="9144000" cy="6858000" type="screen4x3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ndall Lemoine" initials="RL" lastIdx="1" clrIdx="0">
    <p:extLst>
      <p:ext uri="{19B8F6BF-5375-455C-9EA6-DF929625EA0E}">
        <p15:presenceInfo xmlns:p15="http://schemas.microsoft.com/office/powerpoint/2012/main" userId="e8289c9d56f4c0c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225" autoAdjust="0"/>
    <p:restoredTop sz="86441" autoAdjust="0"/>
  </p:normalViewPr>
  <p:slideViewPr>
    <p:cSldViewPr>
      <p:cViewPr varScale="1">
        <p:scale>
          <a:sx n="126" d="100"/>
          <a:sy n="126" d="100"/>
        </p:scale>
        <p:origin x="197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272"/>
    </p:cViewPr>
  </p:sorterViewPr>
  <p:notesViewPr>
    <p:cSldViewPr>
      <p:cViewPr varScale="1">
        <p:scale>
          <a:sx n="85" d="100"/>
          <a:sy n="85" d="100"/>
        </p:scale>
        <p:origin x="38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5506" cy="464974"/>
          </a:xfrm>
          <a:prstGeom prst="rect">
            <a:avLst/>
          </a:prstGeom>
        </p:spPr>
        <p:txBody>
          <a:bodyPr vert="horz" lIns="90335" tIns="45168" rIns="90335" bIns="451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6979" y="0"/>
            <a:ext cx="3035506" cy="464974"/>
          </a:xfrm>
          <a:prstGeom prst="rect">
            <a:avLst/>
          </a:prstGeom>
        </p:spPr>
        <p:txBody>
          <a:bodyPr vert="horz" lIns="90335" tIns="45168" rIns="90335" bIns="45168" rtlCol="0"/>
          <a:lstStyle>
            <a:lvl1pPr algn="r">
              <a:defRPr sz="1200"/>
            </a:lvl1pPr>
          </a:lstStyle>
          <a:p>
            <a:fld id="{3B92C12C-D164-4B7D-A112-16D16362F316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3506"/>
            <a:ext cx="3035506" cy="464974"/>
          </a:xfrm>
          <a:prstGeom prst="rect">
            <a:avLst/>
          </a:prstGeom>
        </p:spPr>
        <p:txBody>
          <a:bodyPr vert="horz" lIns="90335" tIns="45168" rIns="90335" bIns="451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6979" y="8823506"/>
            <a:ext cx="3035506" cy="464974"/>
          </a:xfrm>
          <a:prstGeom prst="rect">
            <a:avLst/>
          </a:prstGeom>
        </p:spPr>
        <p:txBody>
          <a:bodyPr vert="horz" lIns="90335" tIns="45168" rIns="90335" bIns="45168" rtlCol="0" anchor="b"/>
          <a:lstStyle>
            <a:lvl1pPr algn="r">
              <a:defRPr sz="1200"/>
            </a:lvl1pPr>
          </a:lstStyle>
          <a:p>
            <a:fld id="{5B710F0F-9B4E-4F3F-8146-A90C1F22B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4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06T18:25:21.790"/>
    </inkml:context>
    <inkml:brush xml:id="br0">
      <inkml:brushProperty name="width" value="0.05" units="cm"/>
      <inkml:brushProperty name="height" value="0.05" units="cm"/>
      <inkml:brushProperty name="color" value="#FFCC00"/>
    </inkml:brush>
  </inkml:definitions>
  <inkml:trace contextRef="#ctx0" brushRef="#br0">57 39 1432,'-56'-38'712,"64"44"-375,0-2-361,4-4-633,8 2-47,-6 2 344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06T18:25:27.963"/>
    </inkml:context>
    <inkml:brush xml:id="br0">
      <inkml:brushProperty name="width" value="0.05" units="cm"/>
      <inkml:brushProperty name="height" value="0.05" units="cm"/>
      <inkml:brushProperty name="color" value="#FFCC00"/>
    </inkml:brush>
  </inkml:definitions>
  <inkml:trace contextRef="#ctx0" brushRef="#br0">419 196 1312,'-16'113'728,"11"-96"-352,5-17-369,0 0 0,0 0 0,0 0 0,0 0 0,0 0 0,0 0 0,-1 0 0,1 0 0,0 0 0,0 0 0,0 0 0,0 0 0,0 0 0,0 0 0,0 0 0,0 0 1,0 0-1,-1 0 0,1 0 0,0 0 0,0 0 0,0 0 0,0 0 0,0 0 0,0 0 0,0 0 0,0 0 0,0 0 0,0 0 0,0 0 0,0 0 0,-1 0 0,1-1 0,0 1 0,0 0 0,0 0 0,0 0 0,0 0 0,0 0 0,0 0 0,0 0 0,0 0 0,0 0 0,0 0 0,0-1 0,0 1 0,0 0 0,0 0 0,0 0 1,0 0-1,0 0 0,0 0 0,-1-4 208,-4-9 490,4 13-667,1 0-1,0-1 1,0 1-1,0 0 1,0 0-1,0 0 1,-1 0-1,1-1 1,0 1-1,0 0 1,0 0-1,-1 0 1,1 0-1,0 0 1,0 0-1,0-1 0,-1 1 1,1 0-1,0 0 1,0 0-1,-1 0 1,1 0-1,0 0 1,0 0-1,-1 0 1,1 0-1,0 0 1,0 0-1,-1 0 1,1 0-1,0 0 0,0 0 1,0 0-1,-1 1 1,1-1-1,0 0 1,0 0-1,-1 0 1,1 0-1,0 0 1,0 0-1,0 1 1,0-1-1,-1 0 1,1 0-1,0 1 1,0-1 82,-1 0 1,1 0 0,0 1-1,-1-1 1,1 0 0,0 0 0,-1 0-1,1 0 1,0 0 0,-1 0-1,1 1 1,0-1 0,-1 0 0,1 0-1,0 0 1,-1 0 0,1 0 0,0 0-1,-1 0 1,1 0 0,-1-1-1,1 1 1,0 0-1,-1 0 1,1 0-1,0 0 1,0 0-1,-1 0 0,1 0 1,0 0-1,0 0 1,-1 0-1,1 0 1,0 0-1,0 0 0,-1 0 1,1 0-1,0 1 1,0-1-1,-1 0 1,1 0-1,0 0 0,-1 0 1,1 1-42,0 0-1,-1 0 1,1 0 0,0-1-1,-1 1 1,1 0 0,0 0-1,0 0 1,0-1 0,0 1-1,0 0 1,0 0 0,0 1-1,5 119 225,-5-120-302,4 37 57,9 26-21,-13-62-34,1-1-1,-1 1 1,1 0-1,0-1 1,-1 1-1,1-1 1,0 1 0,0-1-1,3 3 1,0 2 7,1 2 0,-1 0 0,7 16 0,-7-14-5,0 0 1,1 0-1,0 0 1,10 13-1,0-2-4,-9-12-7,0-1 1,1 1 0,0-1-1,0-1 1,0 1-1,17 11 1,-23-19 4,-1 1 1,1-1-1,0 1 1,0-1-1,0 0 0,0 1 1,0-1-1,-1 0 0,1 1 1,0-1-1,0 0 1,0 0-1,0 0 0,0 0 1,0 0-1,0 0 1,0 0-1,0 0 0,0-1 1,0 1-1,0-1 0,2 0-12,-1 0 0,0 0 0,0-1-1,-1 1 1,1-1 0,3-2-1,-5 4 7,0 0 0,0 0 0,0-1 0,0 1 0,0 0 0,0 0 0,0 0 0,0 0-1,1 0 1,-1 0 0,0 0 0,0 0 0,0-1 0,0 1 0,0 0 0,0 0 0,0 0 0,0 0 0,0 0-1,0 0 1,0-1 0,0 1 0,0 0 0,0 0 0,0 0 0,0 0 0,0 0 0,0 0 0,0 0 0,0-1-1,-1 1 1,1 0 0,0 0 0,0 0 0,0 0 0,0 0 0,0 0 0,0 0 0,0 0 0,0 0 0,0-1-1,0 1 1,-1 0 0,1 0 0,0 0 0,-1-1-39,0 0 0,0-1 0,0 1 0,0-1 0,0 1 0,1-1 0,-1 1 0,1-1 0,-2-2-1,-9-32-76,-24-56 0,34 90 117,-1-1 1,1 0 0,-1 1-1,1-1 1,-1 1 0,0 0-1,0-1 1,0 1-1,0 0 1,-4-3 0,4 4 3,0 0 0,1 0 0,-1-1 0,1 1 0,0-1 0,-1 1 0,-1-3 0,-1-5 4,-1-1 0,1 1 0,-3-12 0,-3-5 17,4 14-1,-4-7 26,4-8 18,4 18-11,-1 0 0,1-1 1,-6-11-1,6 18-6,-2-8 91,3 4-83,-4-17 65,5 24-117,0 0 1,0 0 0,0-1 0,0 1-1,0 0 1,0 0 0,0 0-1,0 0 1,0 0 0,0 0-1,0 0 1,0 0 0,0-1-1,0 1 1,0 0 0,0 0-1,0 0 1,0 0 0,0 0-1,0 0 1,0 0 0,0 0-1,0 0 1,-1 0 0,1 0-1,0-1 1,0 1 0,0 0 0,0 0-1,0 0 1,0 0 0,0 0-1,0 0 1,0 0 0,0 0-1,0 0 1,-1 0 0,1 0-1,0 0 1,0 0 0,0 0-1,0 0 1,0 0 0,0 0-1,0 0 1,0 0 0,-1 0-1,1 0 1,0 0 0,0 0-1,0 0 1,0 0 0,0 0-1,-4 13 137,1 4-8,1 4 162,4 14-164,10 47 27,-9-70-140,0 0-1,1-1 1,0 1-1,7 14 1,-9-23-14,0 0 0,0-1 0,0 1 0,0-1 1,0 1-1,4 2 0,-3-3-1,10 13-20,0 0 1,0 0 0,-2 1 0,13 23-1,18 22-89,-39-57 93,0-1 0,0 1 0,1-1 0,-1 0 0,1-1 0,0 1 0,-1-1 0,1 1 0,0-1 0,1 0 0,-1-1 0,5 2 0,-2-1-57,0 0 0,1-1-1,-1 0 1,0-1 0,1 1 0,8-2 0,-16 1 64,1 0 0,-1 0-1,1 0 1,-1 0 0,1 0 0,-1 0-1,1 0 1,-1-1 0,0 1-1,1 0 1,-1 0 0,1 0 0,-1-1-1,1 1 1,-1 0 0,0-1 0,1 1-1,-1 0 1,0 0 0,1-1-1,-1 1 1,0-1 0,0 1 0,1 0-1,-1-1 1,0 1 0,1-1 0,-1-12-127,0 8 79,0-10-57,-1 0-1,-1 0 1,0 0 0,-1 1-1,-1-1 1,0 1 0,-10-22-1,-37-60-244,47 89 348,-1-3 12,-1 0 1,-1 0 0,0 1 0,0-1 0,-9-7 0,13 14 15,0 1-1,0-1 1,0 1-1,-1 0 1,1-1-1,0 2 1,-1-1-1,0 0 1,1 1-1,-1-1 0,0 1 1,0 0-1,0 1 1,0-1-1,1 1 1,-1-1-1,-6 1 1,2 1 52,1-1 50,0 0-1,0 1 1,0 0 0,0 0 0,0 1 0,1 0 0,-1 0-1,0 0 1,-11 6 0,9 0 894,-19 18 0,27-35-754,0 0 0,2-15-1,2-3 52,-3 26-292,0-1 0,0 1 0,1-1-1,-1 1 1,1-1 0,-1 1 0,1 0 0,0-1-1,1-1 1,-2 2-15,1 1 0,-1 0 0,0 0 0,0 0 0,0 0 0,0 0-1,1-1 1,-1 1 0,0 0 0,0 0 0,0 0 0,1 0 0,-1 0 0,0 0 0,0 0-1,1 0 1,-1 0 0,0 0 0,0 0 0,0 0 0,1 0 0,-1 0 0,0 0 0,0 0 0,1 0-1,-1 0 1,0 0 0,0 0 0,0 0 0,1 1 0,-1-1 0,1 1 5,0-1 0,0 1 0,0 0 0,0 0-1,0 0 1,-1 0 0,1 0 0,1 2 0,18 40 72,-8-18-63,1 4-15,18 29-1,-28-55-5,-1 1 0,1-1-1,0 0 1,5 4 0,0 0-9,37 39-139,-40-40 100,0-1 1,0 2 0,5 7 0,4 7-213,-12-22 75,-1-4 105,-1 4 60,0 0 0,0 1 0,0-1 0,0 0 0,0 0 0,0 0 0,0 0 0,-1 0 0,1 0 0,-1-1 0,0 1-5,1-1 0,-1 1-1,0-1 1,0 0 0,1 1 0,-1-1-1,1 0 1,-1-2 0,-4-14-35,-13-49-62,17 66 122,-18-63-93,14 51 98,-11-22 0,-12-25 38,5 9 34,15 32-30,-5-11 52,12 28-73,-1 0 0,1-1 0,-1 1 0,1 0 0,-1 0 0,0 1 0,1-1 0,-1 0 0,0 1 0,-3-3 0,5 4-15,0 0 0,-1 0 0,1-1 0,0 1 0,-1 0 0,1 0 0,-1-1 0,1 1 0,-1 0 0,1 0 0,-1 0 1,1 0-1,-1 0 0,1 0 0,-1 0 0,1 0 0,0 0 0,-1 0 0,1 0 0,-1 0 0,1 0 0,-1 0 0,1 0 0,-1 0 0,1 1 0,-1-1 0,1 0 0,0 0 0,-1 0 0,1 1 0,-1-1 0,1 0 0,0 1 0,-1-1 0,1 0 1,0 1-1,-1-1 0,1 1 0,-2 5 65,2-6-71,0 0-1,0 0 1,0 0-1,0 0 1,0 0-1,0 0 1,0 0-1,0 0 1,0 0 0,0 0-1,0 0 1,0 0-1,0 0 1,0 0-1,0 0 1,0 0-1,0 0 1,0 0-1,0 0 1,0 0 0,0 0-1,0 0 1,0 0-1,0 0 1,0 0-1,1 0 1,-1 0-1,0 0 1,0 0-1,0 0 1,0 0 0,0 0-1,0 0 1,0 0-1,0 0 1,0 1-1,0-1 1,0 0-1,0 0 1,0 0-1,0 0 1,0 0 0,0 0-1,0 0 1,0 0-1,0 0 1,0 0-1,0 0 1,0 0-1,0 0 1,0 0-1,0 0 1,0 0-1,0 0 1,0 0 0,0 0-1,0 0 1,0 0-1,0 0 1,0 0-1,0 0 1,-1 0-1,1 1-2,1-1 0,-1 0 0,0 0 0,0 0 0,0 0 0,0 0 0,0 0 0,0 0 0,0 0 0,0 0 0,0 0 0,0 0 0,0 0 0,0 0 0,0 1 0,0-1 0,0 0 0,0 0 0,0 0 0,0 0 0,0 0 0,0 0 0,0 0 0,1 0 0,-1 0 0,0 0 0,0 0 0,0 0 0,0 0 0,0 0 0,0 0 0,0 0 0,0 0 0,0 0 0,0 0 0,0 0 0,1 0 0,-1 0 0,0 0 0,0 0 0,0 0 0,0 0 0,0 0 0,0 0 0,0 0 0,0 0 0,0 0 0,0 0 0,0 0 0,0 0 0,0 0 0,1 0 0,-1-1 0,0 1 0,0 0 0,0 0 0,0 0 0,0 0 0,0 0 0,0 0 0,0 0 0,0 0 0,0 0 0,0 0 0,0 0 0,0 0 0,0-1 0,0 1 0,0 0 0,1 12-18,1 16-1,22 107-98,7 35-173,-28-153 262,2-1-1,-1 0 0,11 22 1,-3-14-58,-11-24 80,-1 1 0,0-1 0,1 0 0,-1 1 0,1-1 0,-1 0 0,1 1 0,-1-1 0,1 0 0,-1 0 0,1 1 0,-1-1 0,1 0 0,-1 0 0,1 0 0,0 0 0,-1 0 0,1 0 0,-1 0 0,1 0 0,-1 0 0,1 0 0,1 0 0,8-4-197,-9 4 191,0-1-28,0 1 0,0-1 0,0 0 0,0 0-1,0 0 1,0 0 0,-1 1 0,1-1 0,0-1 0,0 1 0,-1 0 0,1 0 0,-1 0 0,2-3 0,0 0-103,0 1 79,-1-1 1,0 1-1,0 0 1,0 0 0,0 0-1,0 0 1,-1-1-1,1 1 1,-1 0 0,0-7-1,0 6 35,1-36-209,-8-67 1,-18-65 142,-12 1 123,31 151 21,0 1 0,-1 0-1,-1 0 1,-13-22 0,18 38-2,1-1 0,-1 1 0,0 0 0,1-1 1,-2 1-1,-3-3 0,6 5-26,0 1 1,0-1-1,1 1 1,-1-1-1,0 1 1,0 0-1,1-1 1,-1 1-1,0 0 0,0 0 1,0 0-1,0-1 1,0 1-1,-1 0 1,1 0-5,1 1 1,-1-1-1,1 0 1,-1 0-1,1 1 1,-1-1-1,1 0 1,-1 1-1,1-1 1,0 0-1,-1 1 1,1-1-1,-1 1 1,1-1-1,0 0 1,-1 1-1,1-1 1,0 1-1,0-1 1,-1 1-1,1 0 1,0-1-1,0 1 1,0-1-1,0 1 1,-2 8 89,0-1 1,1 1 0,1 0-1,-1 11 1,1 7-8,-2-3-56,1-1 0,2 1 0,0-1 0,8 42 0,42 126-32,-46-172-15,0-1 0,2 0 0,0-1 0,1 0 0,1 0 0,12 18-1,4 3-43,17 24-63,-32-49-45,0 0 0,19 16 0,-29-28 140,0-1-1,0 0 1,0 0-1,0 0 1,0 0-1,1 0 1,-1 0-1,0 0 1,0 0-1,0 1 1,0-1-1,0 0 1,0 0-1,1 0 1,-1 0-1,0 0 1,0 0-1,0 0 1,0 0-1,0 0 1,0 0-1,1 0 1,-1 0-1,0 0 0,0 0 1,0 0-1,0 0 1,0 0-1,1 0 1,-1 0-1,0 0 1,0 0-1,1-6-358,-7-16-130,3 10 167,-6-19-535,-15-40-1,-20-29 174,-2-4 651,43 95 64,-15-36 228,-41-75-1,55 113-166,-1 0 0,0 0 0,-1 0 0,1 1 0,-1 0-1,-12-10 1,16 15-10,0-1-1,-1 0 0,1 1 1,0 0-1,-1-1 0,1 1 1,-1 0-1,-4-1 1,6 2-32,0 0 0,0 0 1,0 0-1,0 0 0,1 0 1,-1 0-1,0 0 1,0 0-1,0 0 0,0 1 1,0-1-1,0 0 0,0 0 1,0 1-1,0-1 1,0 1-1,1-1 0,-1 1 1,0-1-1,0 1 0,1 0 1,-1-1-1,0 1 1,1 0-1,-2 1 0,-2 5 135,0 0 0,0 1 0,1-1 0,0 1-1,-2 9 1,2-6-36,1 1 0,0-1 0,0 22 0,4 37 204,0-57-287,0 0-1,1 0 0,0-1 1,1 1-1,9 21 0,39 59-32,25 19-232,-52-78 97,-1-1-101,1-1 1,36 35-1,-53-59 155,7 5-106,-13-11 42,-3-4 80,-7-11-397,-5-21 238,-51-101-215,26 73 226,18 32 113,-20-43 0,-15-74 193,29 71 63,16 48 115,0 0-1,2-1 0,-7-39 1,15 64-157,0 0 1,-1 1 0,2-8 0,-1 8-45,0-6 400,0 8-466,0 1-1,-1-1 0,1 1 1,0 0-1,-1 0 1,1-1-1,0 1 0,-1 0 1,1-1-1,0 1 1,-1 0-1,1 0 0,0 0 1,-1-1-1,1 1 1,-1 0-1,1 0 1,-1 0-1,1 0 0,-1 0 1,1 0-7,-1 0 1,1-1 0,-1 1-1,0 0 1,1 0 0,-1 0-1,1 0 1,-1 0 0,1 0-1,-1 0 1,1 0 0,-1 1-1,1-1 1,-1 0 0,1 0-1,-1 0 1,1 0-1,-1 1 1,1-1 0,-1 0-1,1 1 1,0-1 0,-1 0-1,1 1 1,-1-1 0,1 0-1,0 1 1,-1-1 0,1 1-1,0-1 1,0 1 0,-1-1-1,1 0 1,0 1 0,0-1-1,0 1 1,-1 0 0,1-1-1,0 1 1,-1 3 34,1 1 0,0-1 0,-1 0 0,2 6-1,-1-3-13,0 4-9,1-1 1,1 0 0,-1 1-1,1-1 1,6 15 0,-6-18-22,69 196 31,-55-169-49,2 0 0,41 60 1,-19-45-143,56 53 1,-85-90 97,-7-8 15,-1 0-1,1 0 1,0-1 0,8 6-1,-12-9 39,0 1-1,0-1 0,1 0 1,-1 0-1,0 0 1,1 1-1,-1-1 0,0 0 1,1 0-1,-1 0 1,0 0-1,1 0 0,-1 1 1,0-1-1,1 0 1,-1 0-1,0 0 0,1 0 1,-1 0-1,1 0 1,-1 0-1,0 0 0,1 0 1,-1 0-1,0-1 1,1 1-1,-1 0 0,0 0 1,1 0-1,-1 0 1,0 0-1,1-1 0,-1 1 1,0 0-1,0 0 1,1-1-1,-1 1 0,0 0 1,0 0-1,1-1 1,-1 1-1,1-3-30,0 1-1,0 0 1,-1-1 0,1 1 0,0-5-1,0 1-6,0-5-58,0-1 1,-1 1-1,0 0 0,-1-1 1,-4-21-1,-18-57-234,-39-102 173,-14 4 252,53 141-46,-48-93 319,69 137-326,1 0 0,-1 0-1,-1 1 1,1-1 0,0 0 0,-5-2 0,7 4-23,-1 1-1,1-1 1,-1 1 0,1-1 0,-1 1 0,1 0 0,-1-1-1,0 1 1,1 0 0,-1-1 0,0 1 0,1 0-1,-1 0 1,0 0 0,1 0 0,-1 0 0,0 0-1,1 0 1,-1 0 0,0 0 0,1 0 0,-1 0 0,0 0-1,1 0 1,-1 0 0,0 0 0,1 1 0,-1-1-1,1 0 1,-1 1 0,0-1 0,1 0 0,-1 1 0,1-1-1,-1 1 1,1-1 0,-1 1 0,0 1 22,0 0 0,0 0-1,0 0 1,0 0 0,1 0 0,-1 1 0,1-1 0,0 0 0,0 0-1,-1 0 1,2 4 0,-2 6 66,-1 11-44,2 0 1,0 0-1,7 47 0,-5-58-50,-1-7-6,13 77 12,10-2-12,-17-59-4,46 124-25,-40-116-2,2-1 0,32 48 0,-41-68 13,10 16-163,2 0 0,32 32-1,-43-51-38,-3-5-55,-4-1 220,0 0 1,0 1 0,0-1-1,0 0 1,0 1 0,0-1-1,0 1 1,0-1 0,0 0-1,0 1 1,0-1 0,0 0-1,0 1 1,-1-1 0,1 1-1,0-1 1,-1 0 0,-10-31-363,1 1 289,-6-13 13,-43-124-26,-11-60 934,66 214-655,0 0 0,-2 1 0,1 0 0,-2 0-1,0 0 1,-14-20 0,13 25 96,8 8-232,0 0-1,0 0 1,0 0-1,0 0 1,0 0-1,0 0 0,0 0 1,0 0-1,0 0 1,0-1-1,0 1 1,-1 0-1,1 0 0,0 0 1,0 0-1,0 0 1,0 0-1,0 0 1,0 0-1,0 0 0,-1 0 1,1 0-1,0 0 1,0 0-1,0 0 1,0 0-1,0 0 0,0 0 1,0 0-1,-1 0 1,1 0-1,0 0 1,0 0-1,0 0 0,0 0 1,0 0-1,0 0 1,0 0-1,0 0 1,-1 1-1,1-1 0,0 0 1,0 0-1,0 0 1,0 0-1,0 0 1,0 0-1,0 0 0,0 0 1,0 0-1,0 1 1,0-1-1,0 0 1,0 0-1,-1 0 0,1 0 1,0 0-1,0 0 1,0 0-1,0 1 1,0-1-1,0 0 0,0 0 1,0 0-1,0 0 1,0 0-1,1 0 0,3 20 164,-2 15-63,-2-22-84,3 14 0,4 10-12,2 1 0,23 60 0,45 68-10,-9-32-108,-3 7-378,-64-140 383,-1-2 69,-1-5-2,-3-21-54,-12-49 8,-58-203 18,-18-58 407,64 269-18,22 54-115,6 14-204,0 0 1,0 0-1,0 0 0,0 0 1,0 0-1,0 0 0,0 0 1,0 1-1,0-1 0,0 0 1,0 0-1,0 0 1,0 0-1,0 0 0,0 0 1,0 0-1,0 0 0,0 0 1,0 0-1,0 0 0,0 0 1,0 0-1,0 0 1,0 0-1,0 0 0,0 0 1,0 0-1,-1 0 0,1 0 1,0 0-1,0 0 0,0 0 1,0 0-1,0 0 0,0 0 1,0 0-1,0 0 1,0 0-1,0 0 0,0 0 1,0 0-1,0 0 0,0 0 1,0 0-1,-1 0 0,1 0 1,0 0-1,0 0 1,0 0-1,0 0 0,0 0 1,0 6 68,-1 0 1,1 0 0,2 10-1,-1 2-21,9 76-8,3 1 0,30 106 0,-33-166-84,24 55 0,-28-76-24,1 0 0,1-1 0,11 15 1,29 30-473,-21-26 44,-25-30 439,8 10-192,-9-11 221,-1-1 0,0 0 1,1 1-1,-1-1 0,0 0 0,1 1 1,-1-1-1,0 0 0,1 1 0,-1-1 1,0 0-1,1 0 0,-1 0 0,1 1 1,-1-1-1,1 0 0,-1 0 0,0 0 0,1 0 1,-1 0-1,1 0 0,-1 0 0,1 0 1,-1 0-1,1 0 0,-1 0 17,0 0-1,1 0 1,-1 0-1,0 0 1,0-1 0,0 1-1,0 0 1,0 0-1,0 0 1,0 0-1,0 0 1,0 0 0,0-1-1,0 1 1,0 0-1,0 0 1,0 0-1,0 0 1,0 0 0,0-1-1,0 1 1,0 0-1,0 0 1,0 0-1,0 0 1,0 0-1,0-1 1,0 1 0,0 0-1,0 0 1,0 0-1,0 0 1,0 0-1,0 0 1,0-1 0,0 1-1,0 0 1,-1 0-1,1 0 1,0 0-1,0 0 1,0 0 0,0 0-1,-4-6-105,-8-22 108,0-3 8,-28-63 26,28 72 43,0 1 0,-1 0 0,-2 1 0,-25-29 0,26 33 34,-1-1 143,-17-15 0,5 4 141,15 15-247,11 12-128,1 1-1,-1-1 1,0 0-1,0 0 1,0 1-1,0-1 1,0 0-1,0 1 1,0-1-1,0 1 0,0-1 1,0 1-1,-1 0 1,1-1-1,0 1 1,0 0-1,0 0 1,-2 0-1,2 0-3,0 0-1,0 0 0,0 1 1,1-1-1,-1 1 1,0-1-1,0 1 1,0-1-1,0 1 1,1-1-1,-1 1 0,0-1 1,1 1-1,-1 0 1,0 0-1,1-1 1,-1 1-1,1 0 1,-1 0-1,1 0 1,-1 0-1,1-1 0,-1 3 1,-2 6 29,1 0 0,0 0 0,-2 19 0,1 29 15,2-35-44,1-9-11,-1 0 1,1 1 0,1-1 0,1 0 0,4 20 0,33 79-159,-20-64 22,-13-32 79,-2-3-71,1-1 0,11 22 0,-14-31 96,-1 0-1,1-1 1,-1 0-1,1 1 1,0-1-1,0 0 0,0 0 1,1 0-1,-1 0 1,0 0-1,1-1 1,-1 1-1,1-1 1,-1 1-1,1-1 1,0 0-1,0 0 1,4 1-1,-7-2 32,1 0 0,0 0-1,-1 0 1,1 0 0,0 0 0,0 0-1,-1 0 1,1 0 0,0 0-1,0 0 1,-1 0 0,1-1 0,0 1-1,-1 0 1,1 0 0,0-1 0,-1 1-1,1-1 1,-1 1 0,1 0-1,0-1 1,-1 1 0,1-1 0,-1 1-1,1-1 1,-1 0 0,0 1-1,1-1 1,-1 1 0,1-1 0,-1 0-1,0 1 1,0-1 0,1 0-1,-1 1 1,0-1 0,0 0 0,0-1-1,1-2 7,-1 0 0,0-1 0,0 1 0,0 0 0,-2-9 0,-2-1-12,0 0 0,-1 0-1,0 0 1,-8-13 0,-33-54-63,41 72 64,-45-71-14,-21-37 220,53 80 4,2 0 0,-15-52-1,28 81-157,0-2 35,0 0 1,-1 0 0,-9-17 0,12 25-60,0 0 0,0 1 0,-1-1 0,1 0 1,0 0-1,-1 1 0,1-1 0,-1 1 0,0-1 1,0 1-1,1 0 0,-1-1 0,0 1 1,0 0-1,0 0 0,0 1 0,0-1 0,0 0 1,-1 1-1,1-1 0,0 1 0,0 0 0,-5-1 1,7 1-16,-1 0 0,0 0 0,0 0 0,0 0 1,1 0-1,-1 0 0,0 1 0,0-1 0,1 0 1,-1 0-1,0 1 0,0-1 0,1 0 0,-1 1 1,0-1-1,1 1 0,-1-1 0,1 1 0,-1-1 1,0 1-1,1-1 0,-1 1 0,1-1 0,-1 1 1,1 0-1,0-1 0,-1 1 0,1 0 0,0-1 1,-1 1-1,1 0 0,0 0 0,0-1 0,0 1 1,0 0-1,-1 0 0,1 1 0,1 2 6,-1 0 0,1 0 0,0 0 0,0 0 0,3 7 0,-2-4-8,8 24 4,16 31-1,-1-4-9,-19-43 0,47 111-12,-7-39 12,-34-68 1,1-1 0,15 18 0,43 50-11,-60-74-10,0 0 0,22 18-1,-28-26 6,3 3-14,-7-6 27,-1-1 0,1 0 0,-1 0 0,0 0 0,1 0 0,-1 0 0,0 1 0,1-1 0,-1 0 0,1 0 0,-1 0 0,0 0 0,1 0 0,-1 0 0,1 0 0,-1 0 0,0 0 0,1-1 0,-1 1 0,1 0 0,-1 0 0,0 0 0,1-1 0,0 1-1,-1 0 1,0 0 0,0 0-1,1-1 1,-1 1 0,0 0 0,1 0-1,-1-1 1,0 1 0,0 0-1,0 0 1,1-1 0,-1 1-1,0 0 1,0-1 0,0 1 0,0 0-1,1-1 1,-1 1 0,0 0-1,0-1 1,0 1 0,0-1-1,0 1 1,0 0 0,0-1-1,0 1 1,0 0 0,0-1 0,0 0-1,-6-12-72,3 7 45,-16-27-112,-32-43-1,17 27 66,-49-59-6,37 49 73,24 30 11,11 14 6,1 1 0,-2 1 0,-21-20 0,25 26 5,0 0 0,-1 1 1,0 0-1,0 0 0,-14-5 0,21 10-4,0 0 1,1 0-1,-1 0 1,0 1-1,0-1 1,0 1-1,0 0 1,0-1-1,0 1 1,0 0-1,0 0 1,0 0-1,0 1 1,0-1-1,0 0 1,0 1-1,-3 0 1,4 0-2,0-1 0,0 1 0,0 0 0,0-1 0,0 1 1,1 0-1,-1 0 0,0-1 0,0 1 0,1 0 0,-1 0 0,0 0 1,1 0-1,-1 0 0,0 1 0,-5 16 66,1 18 64,5-34-130,-1 1 1,1-1-1,0 0 0,0 0 0,0 0 0,0 1 1,1-1-1,-1 0 0,1 0 0,-1 1 0,2 2 0,2 3 4,-1-1 0,6 7 0,1 4 6,12 15-4,1 0-1,43 48 0,27 37-37,-84-104-6,1-1-1,0 0 1,0 0 0,1-1-1,17 14 1,-25-24 9,0 0 0,-1-1 0,1 1 0,0-1 0,0 0 0,-1 0 0,1 0 0,0 0 0,4 0 0,-6 0 7,0-1 1,-1 0 0,1 0-1,-1 0 1,1 0 0,-1 0 0,1 0-1,-1 0 1,1 0 0,-1 0 0,1 0-1,0 0 1,-1 0 0,1 0 0,-1 0-1,1 0 1,-1-1 0,1 1 0,-1 0-1,1 0 1,-1-1 0,1 1 0,-1 0-1,1-1 1,-1 0-5,1 0-1,0 0 1,-1 1-1,1-1 1,-1 0-1,0 0 1,1 0-1,-1 0 1,0 0-1,0 0 1,1-2-1,-1-2-70,0-1 0,0 1 0,-2-10 0,1 8-8,-1 0 0,1 0 0,-2 0 0,1 0 0,-1 1 0,0-1 0,-1 1 0,1 0 0,-1 0 0,-5-6 0,-1 0-72,-1 1 0,0 0 0,-20-16 1,19 19 159,-1 0 1,0 1-1,0 0 1,-1 1 0,0 0-1,-15-3 1,-18-8 100,23 8 9,6 2 233,-21-11 0,34 15-198,-1 1-1,1 0 1,-10-3 0,6 2-16,3 1 1,0 1 0,0 0 0,0 0 0,0 0 0,0 0 0,-8 1-1,14 0-110,-1 0-1,1 0 0,0 0 1,-1 0-1,1 0 0,-1 0 1,1 0-1,0 0 0,-1 0 1,1 0-1,0 0 0,-1 1 1,1-1-1,0 0 0,-1 0 1,1 0-1,0 0 0,-1 0 1,1 1-1,0-1 0,-1 0 1,1 0-1,0 1 0,0-1 1,-1 0-1,1 0 0,0 1 1,0-1-1,0 0 0,-1 1 1,1-1-1,0 0 0,0 1 1,0-1-1,0 0 0,0 1 1,0-1-1,0 0 0,-1 1 1,1-1-1,0 1 0,0-1 0,0 0 1,1 1-1,-1-1 0,0 0 1,0 1-1,0-1 0,0 0 1,0 1-1,0-1 0,1 1 1,0 1 7,0 0 0,0 0 0,1 0 0,-1 0-1,0-1 1,1 1 0,0 0 0,2 1 0,13 9-1,0-2-1,29 14 1,-27-14-12,45 29-52,-45-27 21,4 4-62,31 13 0,-32-18-51,33 22 1,-52-31 93,1 1 0,0-1 0,0 0 0,0 1 1,0-2-1,1 1 0,5 1 0,-9-3 44,-1 0-1,1 0 0,-1 0 1,1 0-1,-1 0 1,1 0-1,0 0 1,-1 0-1,1 0 1,-1 0-1,1-1 1,-1 1-1,1 0 1,-1 0-1,1-1 0,-1 1 1,1 0-1,0-1 1,6-3-54,-3 2 39,-4 2 16,1 0-1,-1 0 0,1 0 1,0-1-1,-1 1 0,1 0 1,-1 0-1,1-1 0,-1 1 1,1 0-1,-1-1 0,1 0 0,0 1 2,-1-1 0,0 0 0,0 1 0,0-1 0,0 1-1,0-1 1,0 1 0,0-1 0,0 1 0,0-1 0,0 1-1,0-1 1,0 1 0,0-1 0,0 1 0,-1-1 0,1 0-1,0 1 1,0 0 0,-1-2 0,-3-5-9,0 0-1,0 1 1,-1-1 0,0 1-1,-8-8 1,2 2 7,-73-72 44,36 38 5,37 35-29,1-1 0,0 0 0,1-1 0,0 0 0,1-1 0,-10-23 0,12 22 4,4 10-11,0 0 0,0 1 0,0 0 0,0-1 0,-1 1 0,-3-5 0,4 6 1,0 1 3,0-1 0,0 1 1,0 0-1,0 0 0,0 0 0,0 1 1,0-1-1,-4-1 0,0 1 72,6 2-81,0 1 1,0-1-1,0 0 0,0 0 0,0 0 1,0 0-1,-1 0 0,1 0 1,0 0-1,0 0 0,0 0 1,0 1-1,0-1 0,0 0 0,0 0 1,0 0-1,0 0 0,0 0 1,0 1-1,-1-1 0,1 0 0,0 0 1,0 0-1,0 0 0,0 0 1,0 1-1,0-1 0,0 0 0,0 0 1,-2 3 192,2 0-187,-1-1 1,1 1-1,-1-1 0,1 1 0,0-1 0,0 1 0,1 2 1,0 3-1,0-1 1,3 9 0,21 49 29,-19-53-33,0 1 1,1-1 0,0 0 0,1 0 0,0-1-1,11 12 1,-4-6-5,-8-9-9,1 0 0,-1-1 0,1 0 0,0 0 0,1-1 0,11 6 0,13 10-31,-17-10-50,0 1-1,26 29 0,-39-39 68,10 10-45,-12-12 57,0 0 0,0 0 0,-1-1 0,1 1 0,0-1 0,0 1 0,0-1 0,0 1 0,0-1 0,1 1 0,-1-1 0,0 0 0,1 1 0,-2-1 7,0 0 1,0 0-1,0 0 0,0 0 1,0 0-1,1 0 0,-1 0 1,0 0-1,0 0 1,0 0-1,0 0 0,0 0 1,0 0-1,0 0 0,0 0 1,0 0-1,0 0 0,0 0 1,1 0-1,-1 0 0,0 0 1,0 0-1,0 0 0,0 0 1,0 0-1,0-1 0,0 1 1,0 0-1,0 0 0,0 0 1,0 0-1,0 0 0,0 0 1,0 0-1,0 0 0,0 0 1,0 0-1,1 0 0,-1 0 1,0 0-1,0 0 0,0 0 1,0-1-1,0 1 1,0 0-1,0 0 0,0 0 1,0 0-1,0 0 0,0 0 1,0 0-1,0 0 0,0 0 1,-4-6 8,0 1 12,-16-23-9,-23-29 2,28 39 4,-16-15-1,19 21-2,-31-35 85,-20-19 168,54 58-158,1 1 1,-1 1 0,-18-10-1,26 16-93,0-1-1,0 1 0,0-1 1,0 1-1,1 0 1,-1 0-1,0 0 0,0-1 1,0 1-1,0 0 0,0 0 1,0 0-1,0 0 1,0 1-1,0-1 0,1 0 1,-1 0-1,0 0 0,0 1 1,0-1-1,-1 1 1,-7 2 101,3-2-63,5-1-45,0-1 0,0 1 0,0 0 0,0 0 0,0 1 0,0-1 1,0 0-1,1 0 0,-1 0 0,0 1 0,0-1 0,0 0 0,0 1 0,0-1 0,1 1 0,-1-1 0,0 1 0,0-1 0,1 1 1,-1-1-1,0 1 0,1 0 0,-1-1 0,1 1 0,-1 0 0,1 0 0,-1 0 0,1-1 0,0 1 0,-1 0 0,0 1 0,1 0 6,-1 0 0,1-1 0,0 1 0,-1 0 0,1 0 0,0 0 0,0-1 0,0 1 0,0 0-1,0 0 1,0 0 0,1-1 0,-1 1 0,1 0 0,-1 0 0,2 2 0,-2-3-13,1-1 0,-1 0 0,0 1 0,0-1 0,0 0 0,0 1 0,1-1 0,-1 0 1,0 1-1,0-1 0,0 0 0,0 1 0,0-1 0,0 0 0,0 1 0,0-1 0,0 0 0,0 1 0,0-1 0,0 0 0,0 1 1,1 0 6,1-1-7,-1 1 6,1 1 0,0 0-7,0 0 0,0 0 0,0 0-1,0-1 1,0 1 0,1-1 0,-1 1-1,1-1 1,3 2 0,2 1-2,15 9 0,99 85-58,-81-59-31,-28-25-21,0-2 1,1 0 0,0 0 0,21 12-1,-33-23 92,-1 0 0,1 0 1,0 0-1,-1-1 0,1 1 0,0 0 0,0-1 0,-1 0 0,1 1 0,0-1 0,3 0 0,-4 0 11,0 0 0,0-1 0,0 1 1,0 0-1,0-1 0,0 1 0,0-1 0,0 1 0,0-1 0,0 0 1,0 1-1,0-1 0,-1 0 0,1 0 0,0 0 0,0 1 1,-1-1-1,1 0 0,-1 0 0,1 0 0,0-1 0,1-3-4,0-1 0,-1 1-1,1 0 1,-1-1 0,0 1 0,0-1-1,-1 1 1,1-1 0,-1 1-1,-1-1 1,1 1 0,-1-1 0,0 1-1,-1-7 1,-2-2 11,-1 0-1,0-1 0,-1 1 1,-8-13-1,3 6 12,-1 1 0,-2 1 0,0 0 0,-23-24 0,8 19 20,19 14-5,-12-16 1,2 3 22,13 16-9,1-1 1,0 0-1,-6-9 1,-8-12 177,18 27-160,0 0-1,1-1 1,0 1 0,-1 0 0,0-4 0,2 6-56,-2 6 57,0 1 0,1-1 0,-1 11 0,2-13-46,-4 54 86,3-54-95,1 0-1,0-1 1,0 1 0,0-1 0,0 1-1,1 0 1,-1-1 0,1 1 0,0-1-1,0 1 1,0-1 0,1 0 0,-1 1 0,1-1-1,0 0 1,0 0 0,0 0 0,0 0-1,4 4 1,3 1-1,1 0 1,0 0-1,0-1 0,15 8 0,2 2 4,38 34-5,-4-4-50,-56-44 39,-3-1 4,1 0 1,0 0-1,0 0 1,0 0 0,-1 1-1,0-1 1,5 6-1,-7-7 6,1 0 0,-1-1-1,0 1 1,1 0-1,-1-1 1,1 1-1,-1 0 1,1-1 0,-1 1-1,1-1 1,-1 1-1,1-1 1,0 1-1,-1-1 1,1 1 0,0-1-1,-1 0 1,2 1-1,-1-2 1,0 1 0,-1-1 0,1 0 0,-1 0 0,1 0 0,-1 0 0,1 0 0,-1 0 0,1 0 0,-1 0 0,0 0 0,1 0 0,-1 0 0,0 0 0,0-2 0,2-7 6,0-1 0,-1 1 0,0 0 0,0-1 0,-1 1 0,-1 0-1,-3-21 1,-2-3 10,-6-21-1,-4 5-2,8 15-1,0 0 16,-13-35 0,14 51-10,-8-21 16,14 36-29,-1 0 0,0 1 0,0-1 0,0 1 0,-4-5 0,6 7-4,-1 1 1,0-1-1,1 1 1,-1 0-1,0-1 1,1 1-1,-1-1 1,0 1-1,0 0 1,1 0-1,-1-1 1,0 1-1,0 0 1,1 0 0,-1 0-1,0 0 1,0 0-1,0 0 1,1 0-1,-1 0 1,0 0-1,0 1 1,-1-1-1,-18 9 30,11-4-13,6-4-7,1 0 0,0 0 1,0 0-1,0-1 0,-1 1 1,1-1-1,0 1 0,0-1 0,0 0 1,-1 1-1,1-1 0,-3 0 1,1-6 22,-9-6 27,13 11-58,0 1-1,-1 0 0,1 0 0,0-1 0,-1 1 0,1 0 0,0 0 0,0 0 0,-1-1 0,1 1 0,0 0 0,-1 0 0,1 0 0,0 0 0,-1 0 0,1 0 0,0-1 0,-1 1 0,1 0 0,0 0 0,-1 0 0,1 0 0,-1 0 0,1 0 1,0 1-1,-1-1 0,1 0 0,0 0 0,-1 0 0,1 0 0,0 0 0,-1 0 0,1 1 0,0-1 0,-1 0 0,-1 5 7,-1 0 1,1 1-1,0-1 0,0 0 1,-1 9-1,-1 9-8,1-1-1,1 1 1,1 0 0,0-1-1,5 31 1,-2-31-8,-1-3-6,0 0 1,2-1 0,0 1-1,7 19 1,10 9-25,-6-15 26,-11-23 7,0-1 0,1 0 0,0 0 0,0 0 0,1 0 1,0-1-1,0 1 0,7 6 0,-5-6-20,1-1 1,0 0-1,0-1 0,1 0 1,0 0-1,0-1 0,0 0 1,1-1-1,-1 1 1,21 4-1,-27-8 18,0-1 1,0 1-1,0-1 1,0 0-1,0 0 0,0 0 1,0 0-1,0 0 1,0-1-1,0 1 1,0-1-1,0 0 1,0 0-1,0 0 0,0 0 1,0-1-1,-1 1 1,1-1-1,-1 0 1,1 1-1,-1-1 0,4-4 1,-2 2 4,-1-1 0,0 0 0,0-1 0,0 1 0,-1 0 0,1-1 0,-1 0 0,-1 1 0,1-1 0,-1 0 1,1-8-1,-1-3 3,0 0 1,-3-30 0,-1 20 11,-2 1 0,0 0 0,-2 0 0,-1 0-1,-1 1 1,-1 0 0,-25-43 0,33 64-10,-1-1 2,1 0 1,-1 0 0,0 0 0,-1 1 0,1-1 0,-1 1-1,0 0 1,0 0 0,-8-6 0,7 6 2,4 3-6,0 0-1,0 1 1,0-1-1,0 0 1,0 0-1,0 1 1,0-1 0,-1 0-1,1 1 1,0-1-1,0 1 1,0 0-1,-1-1 1,1 1 0,0 0-1,0 0 1,-1 0-1,1-1 1,0 2-1,-1-1 1,1 0 0,0 0-1,0 0 1,-3 1-1,-1 1 8,0 0 0,0 1-1,0 0 1,1 0-1,-1 0 1,1 0 0,0 1-1,0-1 1,0 1 0,0 0-1,1 1 1,-1-1-1,1 0 1,0 1 0,0 0-1,1 0 1,-4 7 0,-1 11-23,0 0 1,-6 45-1,13-65 11,0 1-1,0 0 1,0-1-1,1 1 1,-1 0-1,1-1 1,0 1-1,0-1 1,0 1-1,1-1 1,2 6-1,-1-4 0,0 2-3,1 0 0,0 0 0,0-1-1,0 1 1,1-1 0,0 0 0,0-1 0,1 1 0,0-1 0,9 7 0,-10-9-1,0 0 0,0 0-1,1-1 1,-1 0 0,0 0 0,1 0 0,0-1 0,-1 1 0,1-1 0,0-1 0,-1 1 0,1-1 0,0 0 0,10-1 0,-12 0 5,0 0 0,1 0 0,-1 0 0,0-1 1,0 1-1,0-1 0,0 0 0,0 0 0,0-1 1,0 1-1,-1-1 0,1 0 0,-1 0 0,0 0 1,0 0-1,0 0 0,0-1 0,0 1 0,-1-1 1,1 0-1,-1 0 0,0 0 0,-1 0 0,1 0 1,1-6-1,-1-3 9,0 0-1,0 0 1,-2-1 0,1 1 0,-2-1 0,0 1-1,0-1 1,-2 1 0,1 0 0,-8-20 0,-2 0 21,-1 1 0,-33-57 1,39 76-12,-1 0 1,0 1-1,-15-17 0,21 27-13,1 0-1,-1 0 0,0 1 0,0-1 1,0 1-1,-1-1 0,1 1 0,0 0 0,0 0 1,-1 0-1,1 0 0,-4-1 0,4 2-1,0 0 0,0 0-1,0 0 1,0 0 0,0 0 0,0 0-1,0 0 1,0 1 0,1-1-1,-1 1 1,0 0 0,0-1-1,0 1 1,1 0 0,-1 0-1,-3 2 1,2 0-1,0-1-1,1 1 1,-1-1-1,1 1 1,-1 0 0,1 0-1,0 0 1,0 1-1,0-1 1,0 0 0,1 1-1,-1-1 1,0 5-1,-1 5-4,0-1 0,-1 20-1,3-22 2,-2 24-20,1 0-1,2 0 1,6 49 0,-5-70 12,1 0 1,1 0-1,0 0 1,1-1 0,6 14-1,-8-21 6,0-1 0,0 0 0,0 1-1,1-1 1,0 0 0,0-1 0,0 1 0,0 0-1,0-1 1,1 0 0,-1 0 0,1 0 0,0 0-1,0 0 1,0-1 0,1 0 0,5 3 0,-6-4 0,-1 0 1,1-1 0,0 1-1,0-1 1,0 0 0,-1 0-1,1 0 1,0 0-1,0-1 1,0 1 0,0-1-1,4-2 1,-1 1 1,-1 0 0,0-1-1,0 0 1,0-1 0,10-7 0,-9 4-10,0 1 1,-1-2-1,1 1 1,-1-1 0,-1 1-1,0-1 1,0-1-1,0 1 1,-1-1-1,4-13 1,0-3-67,0-1 0,4-37 0,-9 48 62,-1 0 0,-1 0 0,0 0 0,-1 0 0,-1 0 0,0 0 0,-4-16 0,4 26 22,-1 0 0,1 1 0,-1-1 0,-1 1 0,1-1 0,-1 1 0,1 0 0,-1 0 0,0 0 0,-1 1 1,1-1-1,-1 1 0,1-1 0,-1 1 0,0 0 0,0 1 0,-7-4 0,8 5-1,-1 0 0,1 0 0,0 0 0,-1 1 1,1 0-1,-6-1 0,6 1-3,1 0 1,-3 0-1,0-1 0,0 1 1,0 1-1,0-1 0,0 0 0,0 1 0,0 0 1,1 0-1,-1 1 0,0 0 0,0-1 1,1 1-1,-6 3 0,4 0-2,0 0 1,0 0-1,0 1 0,1-1 1,-1 1-1,1 1 0,-8 12 1,2 1-6,-11 31 1,2-6-2,12-28 4,1-4-2,1 0 1,0 1-1,1 0 0,-5 22 1,8-25-5,1 1 1,0 0 0,0-1-1,1 1 1,3 20-1,-3-27 5,1-1-1,0 0 0,1 1 0,-1-1 1,1 0-1,-1 0 0,1 0 0,0-1 1,1 1-1,-1 0 0,1-1 0,0 1 1,0-1-1,0 0 0,0 0 0,0 0 1,8 5-1,-6-5-3,1 0 0,-1-1-1,1 1 1,0-1 0,0 0 0,0 0 0,6 0 0,4 0-13,23 0 1,-35-2 16,8 1-5,1-1 0,-1-1 0,1 0-1,15-4 1,-22 3 3,-1 1 0,0-1 1,0 0-1,0 0 0,0-1 0,0 0 0,-1 0 0,1 0 0,-1 0 0,0 0 0,1-1 1,5-8-1,-4 4-24,0 0 0,-1-1 0,0 1 0,0-1 0,-1-1 0,0 1 0,-1-1 0,0 1 0,-1-1 0,2-14 0,-3 17 26,-1 0 0,-1 0 0,1-1 0,-1 1 0,-1 0 0,1 0-1,-1 0 1,0 0 0,-1 0 0,0 1 0,0-1 0,0 1 0,-7-10-1,4 8 37,0 0 0,-1 0-1,0 0 1,-1 1 0,0-1-1,0 2 1,0-1-1,-17-8 1,21 13-16,0 0-1,0 0 1,1 0-1,-1 1 1,0 0 0,-1 0-1,1 0 1,-8-1-1,10 2-10,0 0-1,-1 0 1,1 1-1,0-1 1,0 1-1,0-1 0,0 1 1,0 0-1,0-1 1,0 1-1,0 0 1,0 0-1,0 1 0,1-1 1,-1 0-1,0 1 1,1-1-1,-1 1 1,1-1-1,-3 3 0,0 3 0,0-1-1,0 1 0,1 0 0,0 0 0,0 0 0,1 0 0,-1 1 1,0 9-1,-1 3 0,2-1 1,0 22-1,2-24-20,0 1 0,1-1 0,1 0 0,5 20 0,-6-31 6,1 0 1,0-1-1,0 1 0,1-1 1,0 0-1,5 9 0,-6-11 6,1 0-1,-1 0 0,1-1 1,0 1-1,0-1 0,-1 0 0,1 1 1,1-1-1,-1-1 0,0 1 1,7 2-1,-3-2-26,-1-1 0,1 0 1,-1 0-1,1-1 0,0 0 0,-1 0 0,10-1 0,-13 0 23,0 1-1,0-1 1,0 0-1,0 0 1,0 0-1,0 0 1,0-1-1,0 1 1,-1-1-1,1 1 1,0-1-1,-1 0 1,0 0-1,1 0 1,-1 0-1,0-1 1,0 1-1,0-1 1,0 1-1,-1-1 1,1 0-1,1-3 1,-2 0 7,1-1 1,-1 0 0,-1 0-1,1 0 1,-1 0 0,0 0 0,-1 0-1,0 0 1,0 0 0,0 0 0,-1 1-1,0-1 1,-4-10 0,-3-1 11,0 0 0,-1 0 0,-16-23 0,23 37-7,0 0-1,0 0 1,-1 0 0,1 1-1,-1-1 1,0 1-1,0 0 1,0 0-1,-1 0 1,1 0 0,-1 1-1,0 0 1,-8-3-1,13 5-2,-1-1 0,0 1 0,0 0 0,1 0 0,-1 0 0,0 0 0,0 0 0,1 0 0,-1 0 0,0 0 0,0 0 0,1 0 0,-1 1 0,0-1 0,0 0 0,1 0 0,-1 1 0,0-1 0,1 0 0,-1 1 0,0-1 0,0 1-1,-1 1 0,1 0-1,0-1 0,-1 1 0,1 0 1,0 0-1,-1 2 0,-1 1-3,0 3-11,-1 1 1,1-1 0,0 1-1,1 0 1,0 0 0,-2 14-1,3-17 9,0 3-6,-7 55-81,8-57 71,0 0 1,0 0 0,1 1 0,-1-1 0,2 0-1,3 12 1,-4-16-12,0 0 1,1 0-1,0 0 0,0 0 1,0 0-1,0 0 0,0 0 1,0-1-1,1 1 0,-1-1 0,1 0 1,0 1-1,0-1 0,0 0 1,0-1-1,5 3 0,2 0-158,0 0 1,1-1-1,20 4 0,-27-6 79,1 0 0,0-1 0,-1 1 0,1-1 0,0 0 0,0 0 0,-1 0 0,1-1 0,0 0 0,0 0 0,-1 0 0,1 0 0,-1-1 0,1 1 0,-1-1 0,0-1 0,7-3 0,-4 2-253,-1-1-1,0 1 1,5-6-1,-10 8 264,1 0 0,-1 1 1,1-1-1,-1 0 0,0 0 0,1 0 0,-1 0 0,0 0 1,0 0-1,-1-1 0,1 1 0,0 0 0,-1 0 0,1-5 1,-1 5 87,0-1 0,0 0 0,0 1 0,-1-1 0,1 0 0,-1 1 0,0-1 0,0 1 0,0-1 0,0 1 1,0-1-1,0 1 0,-1 0 0,1-1 0,-1 1 0,1 0 0,-1 0 0,0 0 0,0 0 0,0 1 1,-2-3-1,-5-1 10,1-1 0,-1 1 1,0 1-1,-14-5 1,22 8-8,-4-1-135,1 1 1,-1-1 0,-8-1-1,10 3 99,0 0 0,0 0 0,0 0 0,0 1 0,0-1 0,-4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5088" cy="464503"/>
          </a:xfrm>
          <a:prstGeom prst="rect">
            <a:avLst/>
          </a:prstGeom>
        </p:spPr>
        <p:txBody>
          <a:bodyPr vert="horz" lIns="93089" tIns="46545" rIns="93089" bIns="4654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1"/>
            <a:ext cx="3035088" cy="464503"/>
          </a:xfrm>
          <a:prstGeom prst="rect">
            <a:avLst/>
          </a:prstGeom>
        </p:spPr>
        <p:txBody>
          <a:bodyPr vert="horz" lIns="93089" tIns="46545" rIns="93089" bIns="46545" rtlCol="0"/>
          <a:lstStyle>
            <a:lvl1pPr algn="r">
              <a:defRPr sz="1200"/>
            </a:lvl1pPr>
          </a:lstStyle>
          <a:p>
            <a:fld id="{9A9E0C5B-F2A3-4B00-B3D4-5391C85279F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89" tIns="46545" rIns="93089" bIns="4654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2775"/>
            <a:ext cx="5603240" cy="4180523"/>
          </a:xfrm>
          <a:prstGeom prst="rect">
            <a:avLst/>
          </a:prstGeom>
        </p:spPr>
        <p:txBody>
          <a:bodyPr vert="horz" lIns="93089" tIns="46545" rIns="93089" bIns="465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4503"/>
          </a:xfrm>
          <a:prstGeom prst="rect">
            <a:avLst/>
          </a:prstGeom>
        </p:spPr>
        <p:txBody>
          <a:bodyPr vert="horz" lIns="93089" tIns="46545" rIns="93089" bIns="4654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4503"/>
          </a:xfrm>
          <a:prstGeom prst="rect">
            <a:avLst/>
          </a:prstGeom>
        </p:spPr>
        <p:txBody>
          <a:bodyPr vert="horz" lIns="93089" tIns="46545" rIns="93089" bIns="46545" rtlCol="0" anchor="b"/>
          <a:lstStyle>
            <a:lvl1pPr algn="r">
              <a:defRPr sz="1200"/>
            </a:lvl1pPr>
          </a:lstStyle>
          <a:p>
            <a:fld id="{A97EB71F-259E-4B24-853B-79D86AA1E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71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24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093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9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97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5C998-AE07-53E6-3466-CD9C0500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6BB1E-BC91-4B19-05BF-68AEAF208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608CD-8CFB-5B0E-5CC6-28E3BC0A1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7156E-FB88-054A-AAE2-44DE71B91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96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12C19-84CF-96BC-5FA1-3A119395A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2F36E-A404-2115-795F-64A49A8A30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931AE9-1C33-0572-2CC2-CCF19183C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C29FB-4B85-9DC3-B7E1-A21AD86B2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46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64ED1-37CA-F25D-1EAF-047DEDFD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1E14B-D372-2B91-AD60-B9EFFD9FB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7A59BC-31EE-5A73-F896-018745104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41E96-76E2-A898-F9F2-DB5F4BDA1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38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4B24C-A059-0095-16C2-FF5365BE7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2E41C0-252B-6764-EEC6-89E7FAC2F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03DF26-6495-E647-B202-A042E1192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856AC-5150-5178-68F9-378206F46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06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786D6-0764-DCDB-F440-E091B73E7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EF46A7-ECBE-112D-BE83-80BE5E775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E2673-31D7-0604-2367-22E3DEB0E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44D79-8C29-CE69-4BA3-793FA91A87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02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8D0E-0907-CA07-6028-EF1F03C25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20841-B209-3152-B899-5A34CB642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A1DFF1-5928-05F4-B02D-5E84F3C3C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76EFD-8555-1575-F061-33C099A8F9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37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58D1A-A94E-B0C0-89FB-4D937319E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BBEC1C-444D-EA11-3F24-E0F9461BC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A6EE82-BA9D-6467-4CE2-90A7D2DBA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37600-7201-FE96-EB2A-7EA9F34A8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50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900E4-700F-AD41-E54F-080A350E2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2FDE00-08A3-BD9B-0A53-2C4B37827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47DE6-EA4E-6021-12D2-6623B8F5A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2D306-B6F9-746D-0241-DED841543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99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8DB1A-E9B5-B9F9-1E80-2F05ECE9E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C868A7-EE18-207E-440E-F4E1053D2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36D4F2-E27B-99B7-FD0C-E37E96C83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8CD0D-250A-C87A-0E27-1FBD52204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7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4C19D-672E-0468-0840-D8A7AC4EE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A2C7B-52A1-6F69-1F6E-407C5BEC0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49366-5E1A-E738-8A40-F5F66E637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5EDD7-9C32-2DFC-FC12-F61DA8D49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44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51734-39DC-7B2C-5C49-2982BD19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ED0DBE-C7CF-60CC-E1F7-BB5F8D1A0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6B4A1C-82E3-73E4-3A73-F16E7D82D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9BAB2-CC25-F671-6CA9-19D90F73A3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16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9655-E150-F027-CC1B-25DC015AC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74741-B008-59C1-2F99-3D8C47782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CBA79-3FEE-9D4A-673D-07AF9381E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17356-0EC0-CEA2-B58B-380C7EBD2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56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C006C-CB15-ED3E-F8E7-725FDC49C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E904A7-84A1-48D2-371F-5F0B2FC798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9CAFED-295B-AB04-7E7F-B94DDE9A4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5A1E9-A4DC-5C7F-E2CC-96EEDA6FD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96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15AFD-1206-2AA0-4AA5-E3083C98B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FC4AD8-3397-A8BB-B498-3A0A94FF6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2211F-127D-E51D-84E4-AE14E6F83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17AC2-D7D1-1868-CDD2-80F4F5ADAF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54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DD55C-9260-F435-5CEE-8549F8ABF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1FC89D-A82A-8EDC-AAF3-AF239A91E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7015AD-4938-79AC-1116-F8E46CBAE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2B897-B598-EA0A-72A7-51CE0669F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74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E1831-9CE0-D692-D533-1EDEA3D89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4DDF6-7D14-DBEE-DF07-DC8D67BAB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6C8033-24DA-4950-2EBF-49AC5289D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94A0C-FD51-132A-F34A-97F6B6200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54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45D7-4FB3-99B5-85C3-1DDE6BF0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0100BB-EE52-807F-AB03-DAC0E531F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9FB68-487C-B746-ED73-7AF7B3E1E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EB579-4C73-6F38-1571-9837833D58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06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499FE-A2B2-1B47-A302-F3F2B1F7E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287E8-B07C-FB95-BDC5-6578305492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BAD11-7D16-F0DB-8877-575254BD0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</a:rPr>
              <a:t>SR/A Teaching Tools &amp; Strategies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F97C1-4EC3-07A5-E00B-8AA7F993F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EB71F-259E-4B24-853B-79D86AA1E71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3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8CAC7A-5CB0-42F2-91AD-0EDCC7EE2FD2}" type="datetime1">
              <a:rPr lang="en-US" smtClean="0"/>
              <a:t>2/15/2026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6CD5-512B-4CC3-BA99-3321EA3F02F5}" type="datetime1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E6BF-1ACF-4D5D-AA15-D6359F26F98A}" type="datetime1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11540-51D8-4B41-A978-DD8DF89E7956}" type="datetime1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D579-19C2-40BC-8636-7DC3FE3E996E}" type="datetime1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E1DB-7C58-46A4-9FAB-E9B8288496BD}" type="datetime1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1B21-A163-4D1F-B021-9040C260DEB9}" type="datetime1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EA806B7-9030-4F76-B61D-2A6238A6F9E0}" type="datetime1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C97116-5BE1-40F1-81A3-DFAB58159C08}" type="datetime1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5E8F-2FE4-4B04-A4B5-B552CC72BA82}" type="datetime1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81A2-76C9-4DE9-954B-13B5358C4707}" type="datetime1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53C3DD4-6C7F-4DD0-BDE9-23217BA33B09}" type="datetime1">
              <a:rPr lang="en-US" smtClean="0"/>
              <a:t>2/15/2026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FCB306-B10F-44EE-AD77-CC9CD1DC02F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7" r:id="rId1"/>
    <p:sldLayoutId id="2147484778" r:id="rId2"/>
    <p:sldLayoutId id="2147484779" r:id="rId3"/>
    <p:sldLayoutId id="2147484780" r:id="rId4"/>
    <p:sldLayoutId id="2147484781" r:id="rId5"/>
    <p:sldLayoutId id="2147484782" r:id="rId6"/>
    <p:sldLayoutId id="2147484783" r:id="rId7"/>
    <p:sldLayoutId id="2147484784" r:id="rId8"/>
    <p:sldLayoutId id="2147484785" r:id="rId9"/>
    <p:sldLayoutId id="2147484786" r:id="rId10"/>
    <p:sldLayoutId id="21474847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customXml" Target="../ink/ink1.xml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customXml" Target="../ink/ink2.xml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533400"/>
            <a:ext cx="6777318" cy="144780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Teaching Children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Self-Regulation of Anger: </a:t>
            </a:r>
            <a:br>
              <a:rPr lang="en-US" sz="2800" dirty="0"/>
            </a:br>
            <a:r>
              <a:rPr lang="en-US" sz="2400" dirty="0"/>
              <a:t>A Neurodevelopmental Systems Approach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362200"/>
            <a:ext cx="7772400" cy="27432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4500" b="1" dirty="0"/>
              <a:t>CW Austin Learning Disabilities Conference</a:t>
            </a:r>
            <a:endParaRPr lang="en-US" sz="3800" b="1" dirty="0"/>
          </a:p>
          <a:p>
            <a:pPr algn="ctr"/>
            <a:endParaRPr lang="en-US" sz="3300" b="1" dirty="0"/>
          </a:p>
          <a:p>
            <a:pPr algn="ctr"/>
            <a:r>
              <a:rPr lang="en-US" sz="3300" b="1" dirty="0"/>
              <a:t>February 28, 2026</a:t>
            </a:r>
          </a:p>
          <a:p>
            <a:pPr algn="ctr"/>
            <a:endParaRPr lang="en-US" dirty="0"/>
          </a:p>
          <a:p>
            <a:pPr algn="ctr"/>
            <a:r>
              <a:rPr lang="en-US" sz="3800" b="1" i="1" dirty="0">
                <a:latin typeface="+mj-lt"/>
              </a:rPr>
              <a:t>Randall L. Lemoine,  Ph.D.</a:t>
            </a:r>
          </a:p>
          <a:p>
            <a:pPr algn="ctr"/>
            <a:endParaRPr lang="en-US" sz="1700" i="1" dirty="0"/>
          </a:p>
          <a:p>
            <a:pPr algn="ctr"/>
            <a:r>
              <a:rPr lang="en-US" sz="2500" i="1" dirty="0"/>
              <a:t>Psychologist in Private Practice</a:t>
            </a:r>
          </a:p>
          <a:p>
            <a:pPr algn="ctr"/>
            <a:r>
              <a:rPr lang="en-US" sz="2500" dirty="0"/>
              <a:t>7913 Wrenwood Blvd. Suite A , BRLA 70809</a:t>
            </a:r>
          </a:p>
          <a:p>
            <a:pPr algn="ctr"/>
            <a:r>
              <a:rPr lang="en-US" sz="2500" dirty="0"/>
              <a:t>225-383-9808</a:t>
            </a:r>
          </a:p>
          <a:p>
            <a:pPr algn="ctr"/>
            <a:r>
              <a:rPr lang="en-US" sz="2500" dirty="0"/>
              <a:t>www.RandallLemoinePhD.com</a:t>
            </a:r>
            <a:endParaRPr lang="en-US" sz="2900" dirty="0"/>
          </a:p>
          <a:p>
            <a:pPr algn="ctr"/>
            <a:r>
              <a:rPr lang="en-US" sz="2200" dirty="0"/>
              <a:t>Rev. 02.15.26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80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Why Teach Self-Regulation of Anger?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All about Anger and its Expression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What is Self-Regulation of Anger </a:t>
            </a:r>
            <a:r>
              <a:rPr lang="en-US" sz="2800" b="1" i="1" dirty="0"/>
              <a:t>(SR/A) </a:t>
            </a:r>
            <a:r>
              <a:rPr lang="en-US" sz="2800" dirty="0"/>
              <a:t>?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 Neurodevelopmental-Systems Approach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SR/A Teaching Tools, Techniques &amp; Tips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My Calming Procedure &amp; Place; Roar Ratings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5-Steps to Taming Temper During/After Episodes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Positive Communication &amp; Conflict Resolution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Our Agenda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0FAE-668B-5C16-EB3D-96FF2B6E7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 experience with this guy?</a:t>
            </a:r>
          </a:p>
        </p:txBody>
      </p:sp>
      <p:pic>
        <p:nvPicPr>
          <p:cNvPr id="1026" name="Picture 2" descr="a cartoon character from inside out 2 says aargh!">
            <a:extLst>
              <a:ext uri="{FF2B5EF4-FFF2-40B4-BE49-F238E27FC236}">
                <a16:creationId xmlns:a16="http://schemas.microsoft.com/office/drawing/2014/main" id="{6E8AC65A-80DF-6B65-C40C-19A4E41749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7638"/>
            <a:ext cx="5562600" cy="460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500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EB0F70-11A6-2622-5CB0-EF92B3806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SR/A is a critical &amp; core life skill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a public epidemic &amp; on is the rise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often a core feature of many </a:t>
            </a:r>
            <a:r>
              <a:rPr lang="en-US" sz="2800" i="1" dirty="0"/>
              <a:t>neurodevelopmental disorders</a:t>
            </a:r>
            <a:r>
              <a:rPr lang="en-US" sz="2800" dirty="0"/>
              <a:t>:</a:t>
            </a:r>
            <a:endParaRPr lang="en-US" sz="24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ASD; ADHD; ODD; IED; &amp; DMDD</a:t>
            </a:r>
            <a:endParaRPr lang="en-US" sz="24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We know a lot about anger &amp; self-regulation skills to teach it effectively! </a:t>
            </a:r>
            <a:r>
              <a:rPr lang="en-US" sz="2800" i="1" dirty="0"/>
              <a:t>But</a:t>
            </a:r>
            <a:r>
              <a:rPr lang="en-US" sz="2800" dirty="0"/>
              <a:t> often don’t.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A6D4DD-CAFD-0758-228F-D276FA4F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DBCCE0-7327-C8CA-81A4-FBEBE8C1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Teach Children SR/A?</a:t>
            </a:r>
          </a:p>
        </p:txBody>
      </p:sp>
    </p:spTree>
    <p:extLst>
      <p:ext uri="{BB962C8B-B14F-4D97-AF65-F5344CB8AC3E}">
        <p14:creationId xmlns:p14="http://schemas.microsoft.com/office/powerpoint/2010/main" val="406668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effectLst/>
              </a:rPr>
              <a:t>Teaching SR/A Is Not New: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5E42FA-51EB-443D-8176-722873795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639045"/>
              </p:ext>
            </p:extLst>
          </p:nvPr>
        </p:nvGraphicFramePr>
        <p:xfrm>
          <a:off x="1066800" y="1243953"/>
          <a:ext cx="7239000" cy="4742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1138">
                  <a:extLst>
                    <a:ext uri="{9D8B030D-6E8A-4147-A177-3AD203B41FA5}">
                      <a16:colId xmlns:a16="http://schemas.microsoft.com/office/drawing/2014/main" val="443614546"/>
                    </a:ext>
                  </a:extLst>
                </a:gridCol>
                <a:gridCol w="6237862">
                  <a:extLst>
                    <a:ext uri="{9D8B030D-6E8A-4147-A177-3AD203B41FA5}">
                      <a16:colId xmlns:a16="http://schemas.microsoft.com/office/drawing/2014/main" val="2322651775"/>
                    </a:ext>
                  </a:extLst>
                </a:gridCol>
              </a:tblGrid>
              <a:tr h="7023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Major Modern Times Milestones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2549229"/>
                  </a:ext>
                </a:extLst>
              </a:tr>
              <a:tr h="7300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1960’s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Cognitive (Behavioral )Therapy  (CBT) introduced  -  </a:t>
                      </a:r>
                      <a:r>
                        <a:rPr lang="en-US" sz="1400" dirty="0">
                          <a:effectLst/>
                        </a:rPr>
                        <a:t>Aaron Beck, M.D.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Rational Emotive Behavior Therapy (REBT)</a:t>
                      </a:r>
                      <a:r>
                        <a:rPr lang="en-US" sz="1400" dirty="0">
                          <a:effectLst/>
                        </a:rPr>
                        <a:t> -  Abert Ellis, Ph.D.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3041243"/>
                  </a:ext>
                </a:extLst>
              </a:tr>
              <a:tr h="598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1970’s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Anger Management Training – </a:t>
                      </a:r>
                      <a:r>
                        <a:rPr lang="en-US" sz="14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Raymond </a:t>
                      </a:r>
                      <a:r>
                        <a:rPr lang="en-US" sz="1400" b="0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Novaco</a:t>
                      </a:r>
                      <a:r>
                        <a:rPr lang="en-US" sz="14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Ph.D.</a:t>
                      </a:r>
                      <a:endParaRPr lang="en-US" sz="1400" b="1" i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Sensory Integration and the Child</a:t>
                      </a:r>
                      <a:r>
                        <a:rPr lang="en-US" sz="1400" dirty="0">
                          <a:effectLst/>
                        </a:rPr>
                        <a:t> - D.A. Jean Ayers, Ph.D., O.T.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9302967"/>
                  </a:ext>
                </a:extLst>
              </a:tr>
              <a:tr h="5084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1980’s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Anger Management Programs – upsurge of programs &amp; applications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Discipline (1981) – 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 Nelson, Ed.D.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8441491"/>
                  </a:ext>
                </a:extLst>
              </a:tr>
              <a:tr h="6338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1990’s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The Alert Program </a:t>
                      </a:r>
                      <a:r>
                        <a:rPr lang="en-US" sz="1400" b="0" i="0" dirty="0">
                          <a:effectLst/>
                        </a:rPr>
                        <a:t>-Mary Sue Williams &amp; Sherry Schellenberger, OTR/L</a:t>
                      </a:r>
                      <a:endParaRPr lang="en-US" sz="1400" b="1" i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Social-Emotional Learning (SEL), CASEL – upsurge of programs</a:t>
                      </a:r>
                      <a:endParaRPr lang="en-US" sz="1400" b="0" i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461179"/>
                  </a:ext>
                </a:extLst>
              </a:tr>
              <a:tr h="12544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2000’s+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The Incredible 5-Point Scale (2003, 2022) – </a:t>
                      </a:r>
                      <a:r>
                        <a:rPr lang="en-US" sz="1400" b="0" i="0" dirty="0">
                          <a:effectLst/>
                        </a:rPr>
                        <a:t>Keri Dunn Buron, M.Ed.</a:t>
                      </a:r>
                      <a:endParaRPr lang="en-US" sz="1200" b="0" i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effectLst/>
                        </a:rPr>
                        <a:t>Zones of Regulation (2011,2024) </a:t>
                      </a:r>
                      <a:r>
                        <a:rPr lang="en-US" sz="1400" b="0" i="1" dirty="0">
                          <a:effectLst/>
                        </a:rPr>
                        <a:t>– </a:t>
                      </a:r>
                      <a:r>
                        <a:rPr lang="en-US" sz="1400" b="0" i="0" dirty="0">
                          <a:effectLst/>
                        </a:rPr>
                        <a:t>Leah Kuypers, M.Ed., OTR/L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</a:rPr>
                        <a:t>Positive Discipline Programs proliferate</a:t>
                      </a:r>
                      <a:r>
                        <a:rPr lang="en-US" sz="1400" dirty="0">
                          <a:effectLst/>
                        </a:rPr>
                        <a:t> e.g., </a:t>
                      </a:r>
                      <a:r>
                        <a:rPr lang="en-US" sz="1400" b="1" dirty="0">
                          <a:effectLst/>
                        </a:rPr>
                        <a:t>Conscious Discipline</a:t>
                      </a:r>
                      <a:r>
                        <a:rPr lang="en-US" sz="1400" dirty="0">
                          <a:effectLst/>
                        </a:rPr>
                        <a:t> - Becky Bailey, Ph.D.; </a:t>
                      </a:r>
                      <a:r>
                        <a:rPr lang="en-US" sz="1400" b="1" dirty="0">
                          <a:effectLst/>
                        </a:rPr>
                        <a:t>No Drama Discipline</a:t>
                      </a:r>
                      <a:r>
                        <a:rPr lang="en-US" sz="1400" dirty="0">
                          <a:effectLst/>
                        </a:rPr>
                        <a:t>; Dan Siegel, M.D. &amp; Tina Bryson, Ph.D.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u="sng" dirty="0">
                          <a:effectLst/>
                        </a:rPr>
                        <a:t>And Many More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9235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11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D5A75-0C95-1728-0763-86003509D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D27DEF-F83B-D21E-1BAC-08779335B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 natural emotion with an </a:t>
            </a:r>
            <a:r>
              <a:rPr lang="en-US" sz="2800" i="1" dirty="0"/>
              <a:t>adaptive</a:t>
            </a:r>
            <a:r>
              <a:rPr lang="en-US" sz="2800" dirty="0"/>
              <a:t> </a:t>
            </a:r>
            <a:r>
              <a:rPr lang="en-US" sz="2800" i="1" dirty="0"/>
              <a:t>purpose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a </a:t>
            </a:r>
            <a:r>
              <a:rPr lang="en-US" sz="2800" i="1" dirty="0"/>
              <a:t>stress response</a:t>
            </a:r>
            <a:r>
              <a:rPr lang="en-US" sz="2800" dirty="0"/>
              <a:t> – Fight/Flight/Freeze continuum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</a:t>
            </a:r>
            <a:r>
              <a:rPr lang="en-US" sz="2800" i="1" dirty="0"/>
              <a:t>energy</a:t>
            </a:r>
            <a:r>
              <a:rPr lang="en-US" sz="2800" dirty="0"/>
              <a:t> – an </a:t>
            </a:r>
            <a:r>
              <a:rPr lang="en-US" sz="2800" i="1" dirty="0"/>
              <a:t>e-motion            </a:t>
            </a:r>
            <a:r>
              <a:rPr lang="en-US" sz="2800" dirty="0"/>
              <a:t>(anger arousal stimulates action)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is a </a:t>
            </a:r>
            <a:r>
              <a:rPr lang="en-US" sz="2800" i="1" dirty="0"/>
              <a:t>psycho-physiological</a:t>
            </a:r>
            <a:r>
              <a:rPr lang="en-US" sz="2800" dirty="0"/>
              <a:t> experience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Anger </a:t>
            </a:r>
            <a:r>
              <a:rPr lang="en-US" sz="2800" i="1" dirty="0"/>
              <a:t>covers</a:t>
            </a:r>
            <a:r>
              <a:rPr lang="en-US" sz="2800" dirty="0"/>
              <a:t> many other unpleasant feelings (a “secondary emotion”)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41520E-59DF-4679-25AC-99B5DE2E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5FF379-B166-755D-4380-C915DF68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Anger &amp; its Expression</a:t>
            </a:r>
          </a:p>
        </p:txBody>
      </p:sp>
    </p:spTree>
    <p:extLst>
      <p:ext uri="{BB962C8B-B14F-4D97-AF65-F5344CB8AC3E}">
        <p14:creationId xmlns:p14="http://schemas.microsoft.com/office/powerpoint/2010/main" val="3605214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8E29F-24C4-53D4-8FDC-1E31B48F2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568620-C416-5B13-D6A7-A4347D360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81329"/>
            <a:ext cx="8229600" cy="446227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/>
              <a:t>Anger ≠ angry misbehaviors ≠ a character flaw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/>
              <a:t>Anger may be expressed, </a:t>
            </a:r>
            <a:r>
              <a:rPr lang="en-US" sz="2600" i="1" dirty="0"/>
              <a:t>suppressed, or vented </a:t>
            </a:r>
            <a:r>
              <a:rPr lang="en-US" sz="2600" dirty="0"/>
              <a:t>; suppression/venting ≠ self-regulation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/>
              <a:t>Unexpressed anger has</a:t>
            </a:r>
            <a:r>
              <a:rPr lang="en-US" sz="2600" i="1" dirty="0"/>
              <a:t> mental/health impacts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/>
              <a:t>Anger can be as </a:t>
            </a:r>
            <a:r>
              <a:rPr lang="en-US" sz="2600" i="1" dirty="0"/>
              <a:t>addictive</a:t>
            </a:r>
            <a:r>
              <a:rPr lang="en-US" sz="2600" dirty="0"/>
              <a:t> as a drug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/>
              <a:t>SR/A is typically </a:t>
            </a:r>
            <a:r>
              <a:rPr lang="en-US" sz="2600" i="1" dirty="0"/>
              <a:t>“taught” thru punishment for angry misbehaviors</a:t>
            </a:r>
            <a:r>
              <a:rPr lang="en-US" sz="2600" dirty="0"/>
              <a:t>, resulting in suppression or venting, which often impedes learning SR/A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7B8347-40D1-75EC-1E5C-CE58A2BE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FCAEF9-3820-1587-0FDA-86E95693E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Anger &amp; its Expression</a:t>
            </a:r>
          </a:p>
        </p:txBody>
      </p:sp>
    </p:spTree>
    <p:extLst>
      <p:ext uri="{BB962C8B-B14F-4D97-AF65-F5344CB8AC3E}">
        <p14:creationId xmlns:p14="http://schemas.microsoft.com/office/powerpoint/2010/main" val="131004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65F9E-2CFB-62F4-3131-4A8B89A3A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FCD22F-CF41-DCB7-5C21-03A430E56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A Google AI overview statement:</a:t>
            </a:r>
            <a:r>
              <a:rPr lang="en-US" sz="2800" dirty="0"/>
              <a:t>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"Self-regulation of anger"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children refers to their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ability to recognize and manage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their own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angry feelings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allowing them to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 appropriately to frustrating situations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without outbursts or aggressive behavior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essentially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calming themselves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down </a:t>
            </a:r>
            <a:r>
              <a:rPr lang="en-US" sz="28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they start to feel angry</a:t>
            </a:r>
            <a: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."  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51B1B9-2B04-CAC3-A415-81FDD920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255294-2851-5714-56F8-75F61D0E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Self-Regulation of Anger?</a:t>
            </a:r>
          </a:p>
        </p:txBody>
      </p:sp>
    </p:spTree>
    <p:extLst>
      <p:ext uri="{BB962C8B-B14F-4D97-AF65-F5344CB8AC3E}">
        <p14:creationId xmlns:p14="http://schemas.microsoft.com/office/powerpoint/2010/main" val="34523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A1A5E-3A8D-4DAA-0273-091C78809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78E772-2404-C59F-E9CE-2DD94926C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i="1" dirty="0"/>
              <a:t>NEURO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human brain &amp; nervous system are the source of all  </a:t>
            </a:r>
            <a:r>
              <a:rPr lang="en-US" sz="2400" i="1" dirty="0"/>
              <a:t>thinking, feeling, behaving &amp; relating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limbic system &amp; pre-frontal cortex are critical to SR/A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i="1" dirty="0"/>
              <a:t>DEVELOPMENTAL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Orderly progression over one’s lifespan from an immature to mature, adult state; Thru </a:t>
            </a:r>
            <a:r>
              <a:rPr lang="en-US" sz="2400" i="1" dirty="0"/>
              <a:t>stages &amp; critical periods</a:t>
            </a:r>
            <a:r>
              <a:rPr lang="en-US" sz="2400" dirty="0"/>
              <a:t>;          </a:t>
            </a:r>
            <a:r>
              <a:rPr lang="en-US" sz="2400" i="1" dirty="0"/>
              <a:t>Other</a:t>
            </a:r>
            <a:r>
              <a:rPr lang="en-US" sz="2400" dirty="0"/>
              <a:t>-regulation &gt; </a:t>
            </a:r>
            <a:r>
              <a:rPr lang="en-US" sz="2400" i="1" dirty="0"/>
              <a:t>Co</a:t>
            </a:r>
            <a:r>
              <a:rPr lang="en-US" sz="2400" dirty="0"/>
              <a:t>-regulation &gt; </a:t>
            </a:r>
            <a:r>
              <a:rPr lang="en-US" sz="2400" i="1" dirty="0"/>
              <a:t>Self-</a:t>
            </a:r>
            <a:r>
              <a:rPr lang="en-US" sz="2400" dirty="0"/>
              <a:t>regulation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brain &amp; nervous system development follow an orderly progression; 90% brain developed by age 6! Yikes! Neural “pruning” &amp; new growth happen during tween/teen years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Psychosocial systems develop concurrently w/ neuro ones; </a:t>
            </a:r>
            <a:r>
              <a:rPr lang="en-US" sz="2400" i="1" dirty="0"/>
              <a:t>Nature (genetic) x Nurture interact each step of the 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6CF2CA-4B6A-F116-783A-CB02FB6E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017B8C-27BD-F15E-3FAF-59D83BFFD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 is a Neuro-developmental Systems Approach to Teaching SR/A?</a:t>
            </a:r>
          </a:p>
        </p:txBody>
      </p:sp>
    </p:spTree>
    <p:extLst>
      <p:ext uri="{BB962C8B-B14F-4D97-AF65-F5344CB8AC3E}">
        <p14:creationId xmlns:p14="http://schemas.microsoft.com/office/powerpoint/2010/main" val="3732743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B5D9F-A0D8-1E55-59AF-B1502141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D34F5D-408E-A894-7E17-52E50BDF1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i="1" dirty="0"/>
              <a:t>SYSTEMS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System = A network of interacting components that operate together to accomplish a functional goal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i="1" dirty="0"/>
              <a:t>Nervous system</a:t>
            </a:r>
            <a:r>
              <a:rPr lang="en-US" sz="2400" dirty="0"/>
              <a:t> components: CNS &amp; ANS; Sympathetic &amp; parasympathetic; Exteroceptive &amp; </a:t>
            </a:r>
            <a:r>
              <a:rPr lang="en-US" sz="2400" i="1" dirty="0"/>
              <a:t>interoceptive</a:t>
            </a:r>
            <a:r>
              <a:rPr lang="en-US" sz="2400" dirty="0"/>
              <a:t>, etc.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i="1" dirty="0"/>
              <a:t>Psychosocial systems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The Caregiver-Child Interactional System primary to SR/A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SR/A skills develop through a Teaching-Learning System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SR/A: </a:t>
            </a:r>
            <a:r>
              <a:rPr lang="en-US" sz="2400" i="1" dirty="0"/>
              <a:t>a neurodevelopmental skill set</a:t>
            </a:r>
            <a:r>
              <a:rPr lang="en-US" sz="2400" dirty="0"/>
              <a:t> best taught from a </a:t>
            </a:r>
            <a:r>
              <a:rPr lang="en-US" sz="2400" b="1" dirty="0"/>
              <a:t>neurodevelopmental systems mindset &amp; approach!</a:t>
            </a:r>
          </a:p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4563F1-34CE-C8C5-B539-E88467C3A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6E0507-111E-2F69-EBE5-AB02A3D1D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Neuro-developmental Systems Approach? cont’d</a:t>
            </a:r>
          </a:p>
        </p:txBody>
      </p:sp>
    </p:spTree>
    <p:extLst>
      <p:ext uri="{BB962C8B-B14F-4D97-AF65-F5344CB8AC3E}">
        <p14:creationId xmlns:p14="http://schemas.microsoft.com/office/powerpoint/2010/main" val="1624491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DDF69-8AB8-E1A3-A76B-2792BC23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C9C34-7760-75A1-642F-113AC324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SR/A &amp; the Developing Brain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FBADE-5855-458A-0640-F6B64E4A8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4040188" cy="7937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Emotion</a:t>
            </a:r>
            <a:r>
              <a:rPr lang="en-US" dirty="0"/>
              <a:t> Center (Limbic System)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C0EF3-E721-773D-E335-5BD2A452776F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6" y="1416049"/>
            <a:ext cx="4041775" cy="7937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Executive </a:t>
            </a:r>
            <a:r>
              <a:rPr lang="en-US" dirty="0"/>
              <a:t>Center (Pre-Frontal Cortex)</a:t>
            </a:r>
            <a:endParaRPr lang="en-US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7897EC-E1B6-D359-88A4-FC6E82F1980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2209800"/>
            <a:ext cx="4040188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Primitive, survival-oriented, deep structures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Center for </a:t>
            </a:r>
            <a:r>
              <a:rPr lang="en-US" sz="5500" i="1" dirty="0"/>
              <a:t>e-motion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Immediate/ Short-term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Alarm Center:</a:t>
            </a:r>
            <a:r>
              <a:rPr lang="en-US" sz="5500" i="1" dirty="0"/>
              <a:t> Fight/Flight/Freeze</a:t>
            </a:r>
            <a:endParaRPr lang="en-US" sz="55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Attachment Center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Reward Center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The Brain’s DVR - SEL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3A5D72-0666-C79A-A134-61CB4CE3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Most recent, advanced lobe of the human brain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Center for </a:t>
            </a:r>
            <a:r>
              <a:rPr lang="en-US" sz="5500" i="1" dirty="0"/>
              <a:t>self-discipline</a:t>
            </a:r>
            <a:endParaRPr lang="en-US" sz="49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Intermediate/ Future goal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“CEO”/ “Orchestra Conductor” of the brain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Not fully mature until mid-20s!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ADHD brain – 3 -5 year lag</a:t>
            </a:r>
            <a:endParaRPr lang="en-US" sz="4900" dirty="0"/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A9950-7E61-7191-BB5F-C5D99B0B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47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045B8-4836-9145-4EEE-2239E6BF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3A88C2-FF8D-7829-F43F-91F11B4DA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Anger </a:t>
            </a:r>
            <a:r>
              <a:rPr lang="en-US" i="1" dirty="0"/>
              <a:t>Cycle </a:t>
            </a:r>
            <a:r>
              <a:rPr lang="en-US" sz="3200" dirty="0"/>
              <a:t>{habit}</a:t>
            </a:r>
            <a:r>
              <a:rPr lang="en-US" sz="31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FA2049-8BBF-756E-C9DF-86BDEE94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12</a:t>
            </a:fld>
            <a:endParaRPr lang="en-US" dirty="0"/>
          </a:p>
        </p:txBody>
      </p:sp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561703FE-AE5D-7553-795D-7768B6C9916F}"/>
              </a:ext>
            </a:extLst>
          </p:cNvPr>
          <p:cNvSpPr/>
          <p:nvPr/>
        </p:nvSpPr>
        <p:spPr>
          <a:xfrm>
            <a:off x="3853213" y="1908916"/>
            <a:ext cx="2536786" cy="1062884"/>
          </a:xfrm>
          <a:prstGeom prst="flowChartProcess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A</a:t>
            </a:r>
            <a:r>
              <a:rPr lang="en-US" sz="2800" b="1" dirty="0">
                <a:solidFill>
                  <a:schemeClr val="tx1"/>
                </a:solidFill>
              </a:rPr>
              <a:t>. Activating event </a:t>
            </a:r>
            <a:r>
              <a:rPr lang="en-US" sz="2400" b="1" dirty="0">
                <a:solidFill>
                  <a:schemeClr val="tx1"/>
                </a:solidFill>
              </a:rPr>
              <a:t>(Trigger)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7" name="Graphic 6" descr="Line arrow: Clockwise curve with solid fill">
            <a:extLst>
              <a:ext uri="{FF2B5EF4-FFF2-40B4-BE49-F238E27FC236}">
                <a16:creationId xmlns:a16="http://schemas.microsoft.com/office/drawing/2014/main" id="{3C5CA6B1-614E-7288-BED0-5A15704A1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141046">
            <a:off x="6582220" y="4852221"/>
            <a:ext cx="1268358" cy="1268358"/>
          </a:xfrm>
          <a:prstGeom prst="rect">
            <a:avLst/>
          </a:prstGeom>
        </p:spPr>
      </p:pic>
      <p:sp>
        <p:nvSpPr>
          <p:cNvPr id="8" name="Explosion: 14 Points 7">
            <a:extLst>
              <a:ext uri="{FF2B5EF4-FFF2-40B4-BE49-F238E27FC236}">
                <a16:creationId xmlns:a16="http://schemas.microsoft.com/office/drawing/2014/main" id="{B4B2D59F-EECF-FE96-E84C-F55A207D738C}"/>
              </a:ext>
            </a:extLst>
          </p:cNvPr>
          <p:cNvSpPr/>
          <p:nvPr/>
        </p:nvSpPr>
        <p:spPr>
          <a:xfrm rot="621183">
            <a:off x="5778961" y="3173256"/>
            <a:ext cx="3220076" cy="1905000"/>
          </a:xfrm>
          <a:prstGeom prst="irregularSeal2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ANGER</a:t>
            </a:r>
          </a:p>
        </p:txBody>
      </p:sp>
      <p:pic>
        <p:nvPicPr>
          <p:cNvPr id="10" name="Graphic 9" descr="Line arrow: Clockwise curve with solid fill">
            <a:extLst>
              <a:ext uri="{FF2B5EF4-FFF2-40B4-BE49-F238E27FC236}">
                <a16:creationId xmlns:a16="http://schemas.microsoft.com/office/drawing/2014/main" id="{A2F444AC-372B-9D9F-B8C4-FAFD28581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471825">
            <a:off x="6582221" y="2101137"/>
            <a:ext cx="1268358" cy="1268358"/>
          </a:xfrm>
          <a:prstGeom prst="rect">
            <a:avLst/>
          </a:prstGeom>
        </p:spPr>
      </p:pic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EA4CF620-FF78-A7B8-B089-80951F98D9A5}"/>
              </a:ext>
            </a:extLst>
          </p:cNvPr>
          <p:cNvSpPr/>
          <p:nvPr/>
        </p:nvSpPr>
        <p:spPr>
          <a:xfrm>
            <a:off x="3927304" y="5486400"/>
            <a:ext cx="2549294" cy="990600"/>
          </a:xfrm>
          <a:prstGeom prst="flowChartProcess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B</a:t>
            </a:r>
            <a:r>
              <a:rPr lang="en-US" sz="2800" b="1" dirty="0">
                <a:solidFill>
                  <a:schemeClr val="tx1"/>
                </a:solidFill>
              </a:rPr>
              <a:t>. Reaction/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Response</a:t>
            </a:r>
          </a:p>
        </p:txBody>
      </p:sp>
      <p:pic>
        <p:nvPicPr>
          <p:cNvPr id="12" name="Graphic 11" descr="Line arrow: Clockwise curve with solid fill">
            <a:extLst>
              <a:ext uri="{FF2B5EF4-FFF2-40B4-BE49-F238E27FC236}">
                <a16:creationId xmlns:a16="http://schemas.microsoft.com/office/drawing/2014/main" id="{65AFEF70-7133-08EB-E6E7-6FC5FD96D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143135">
            <a:off x="2394545" y="2178405"/>
            <a:ext cx="1268358" cy="1268358"/>
          </a:xfrm>
          <a:prstGeom prst="rect">
            <a:avLst/>
          </a:prstGeom>
        </p:spPr>
      </p:pic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F514B5E9-CA5E-1E07-4F3B-F5F83A636818}"/>
              </a:ext>
            </a:extLst>
          </p:cNvPr>
          <p:cNvSpPr/>
          <p:nvPr/>
        </p:nvSpPr>
        <p:spPr>
          <a:xfrm>
            <a:off x="757336" y="3777087"/>
            <a:ext cx="2873549" cy="990600"/>
          </a:xfrm>
          <a:prstGeom prst="flowChartProcess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C</a:t>
            </a:r>
            <a:r>
              <a:rPr lang="en-US" sz="2800" b="1" dirty="0">
                <a:solidFill>
                  <a:schemeClr val="tx1"/>
                </a:solidFill>
              </a:rPr>
              <a:t>. Consequence</a:t>
            </a:r>
          </a:p>
        </p:txBody>
      </p:sp>
      <p:pic>
        <p:nvPicPr>
          <p:cNvPr id="14" name="Graphic 13" descr="Line arrow: Clockwise curve with solid fill">
            <a:extLst>
              <a:ext uri="{FF2B5EF4-FFF2-40B4-BE49-F238E27FC236}">
                <a16:creationId xmlns:a16="http://schemas.microsoft.com/office/drawing/2014/main" id="{AFDC6315-B14F-BDDE-CB60-76EB94E6E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29661">
            <a:off x="2404005" y="5073961"/>
            <a:ext cx="1268358" cy="1268358"/>
          </a:xfrm>
          <a:prstGeom prst="rect">
            <a:avLst/>
          </a:prstGeom>
        </p:spPr>
      </p:pic>
      <p:pic>
        <p:nvPicPr>
          <p:cNvPr id="17" name="Graphic 16" descr="Line arrow: Counter-clockwise curve with solid fill">
            <a:extLst>
              <a:ext uri="{FF2B5EF4-FFF2-40B4-BE49-F238E27FC236}">
                <a16:creationId xmlns:a16="http://schemas.microsoft.com/office/drawing/2014/main" id="{F1BB2745-2F9A-49DE-CE55-BA82187C4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645945">
            <a:off x="1147694" y="2374159"/>
            <a:ext cx="1265182" cy="1173163"/>
          </a:xfrm>
          <a:prstGeom prst="rect">
            <a:avLst/>
          </a:prstGeom>
        </p:spPr>
      </p:pic>
      <p:sp>
        <p:nvSpPr>
          <p:cNvPr id="19" name="Wave 18">
            <a:extLst>
              <a:ext uri="{FF2B5EF4-FFF2-40B4-BE49-F238E27FC236}">
                <a16:creationId xmlns:a16="http://schemas.microsoft.com/office/drawing/2014/main" id="{F425DE35-2C4E-FD31-C1B3-E5C0C30B8075}"/>
              </a:ext>
            </a:extLst>
          </p:cNvPr>
          <p:cNvSpPr/>
          <p:nvPr/>
        </p:nvSpPr>
        <p:spPr>
          <a:xfrm>
            <a:off x="266675" y="1395491"/>
            <a:ext cx="2487326" cy="762000"/>
          </a:xfrm>
          <a:prstGeom prst="wav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Resolution</a:t>
            </a:r>
          </a:p>
        </p:txBody>
      </p:sp>
    </p:spTree>
    <p:extLst>
      <p:ext uri="{BB962C8B-B14F-4D97-AF65-F5344CB8AC3E}">
        <p14:creationId xmlns:p14="http://schemas.microsoft.com/office/powerpoint/2010/main" val="1964947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229A9-FFEE-C717-4E20-2EA34844B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8042CB-EFB8-C0EE-A3DD-A05E8D5BD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Caregiver – Child Interaction:</a:t>
            </a:r>
            <a:br>
              <a:rPr lang="en-US" dirty="0"/>
            </a:br>
            <a:r>
              <a:rPr lang="en-US" sz="3100" i="1" dirty="0"/>
              <a:t>The Classroom of Self-Regulation Learning</a:t>
            </a:r>
            <a:r>
              <a:rPr lang="en-US" sz="3100" dirty="0"/>
              <a:t> </a:t>
            </a:r>
            <a:r>
              <a:rPr lang="en-US" sz="2000" dirty="0"/>
              <a:t> </a:t>
            </a:r>
            <a:endParaRPr lang="en-US" sz="31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36AF2F-3C8C-FC41-49EB-B60A7A82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Graphic 6" descr="Man with solid fill">
            <a:extLst>
              <a:ext uri="{FF2B5EF4-FFF2-40B4-BE49-F238E27FC236}">
                <a16:creationId xmlns:a16="http://schemas.microsoft.com/office/drawing/2014/main" id="{04CACC36-4AF1-6683-F3F8-069203152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00" y="1600200"/>
            <a:ext cx="1844715" cy="3200400"/>
          </a:xfrm>
          <a:prstGeom prst="rect">
            <a:avLst/>
          </a:prstGeom>
        </p:spPr>
      </p:pic>
      <p:pic>
        <p:nvPicPr>
          <p:cNvPr id="8" name="Graphic 7" descr="Man with solid fill">
            <a:extLst>
              <a:ext uri="{FF2B5EF4-FFF2-40B4-BE49-F238E27FC236}">
                <a16:creationId xmlns:a16="http://schemas.microsoft.com/office/drawing/2014/main" id="{19F1A47E-B976-1B17-8511-31A99130F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2200" y="2321647"/>
            <a:ext cx="1752600" cy="24196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8374CA-ED29-9436-9E4D-E46F6E9C855B}"/>
              </a:ext>
            </a:extLst>
          </p:cNvPr>
          <p:cNvSpPr txBox="1"/>
          <p:nvPr/>
        </p:nvSpPr>
        <p:spPr>
          <a:xfrm>
            <a:off x="152400" y="4783107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Caregiver </a:t>
            </a:r>
            <a:r>
              <a:rPr lang="en-US" sz="2000" b="1" dirty="0"/>
              <a:t>          </a:t>
            </a:r>
            <a:r>
              <a:rPr lang="en-US" sz="2800" b="1" dirty="0"/>
              <a:t>Child</a:t>
            </a:r>
            <a:endParaRPr lang="en-US" sz="2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3990C0-54CB-7A59-D225-E1C85F7C4622}"/>
              </a:ext>
            </a:extLst>
          </p:cNvPr>
          <p:cNvSpPr txBox="1"/>
          <p:nvPr/>
        </p:nvSpPr>
        <p:spPr>
          <a:xfrm>
            <a:off x="4267200" y="1524000"/>
            <a:ext cx="457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Influences:</a:t>
            </a:r>
          </a:p>
          <a:p>
            <a:endParaRPr lang="en-US" sz="2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err="1"/>
              <a:t>Neurodev</a:t>
            </a:r>
            <a:r>
              <a:rPr lang="en-US" sz="2800" dirty="0"/>
              <a:t>. Status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Temperament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Sensory Processing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Physiological state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Stressors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Relationship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i="1" dirty="0"/>
              <a:t>Disciplinary approach</a:t>
            </a:r>
          </a:p>
        </p:txBody>
      </p:sp>
      <p:pic>
        <p:nvPicPr>
          <p:cNvPr id="17" name="Graphic 16" descr="Line arrow: Clockwise curve with solid fill">
            <a:extLst>
              <a:ext uri="{FF2B5EF4-FFF2-40B4-BE49-F238E27FC236}">
                <a16:creationId xmlns:a16="http://schemas.microsoft.com/office/drawing/2014/main" id="{1856877E-B50C-ECB5-636D-058A62795B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958041">
            <a:off x="1752600" y="2077436"/>
            <a:ext cx="914400" cy="1120030"/>
          </a:xfrm>
          <a:prstGeom prst="rect">
            <a:avLst/>
          </a:prstGeom>
        </p:spPr>
      </p:pic>
      <p:pic>
        <p:nvPicPr>
          <p:cNvPr id="19" name="Graphic 18" descr="Line arrow: Clockwise curve with solid fill">
            <a:extLst>
              <a:ext uri="{FF2B5EF4-FFF2-40B4-BE49-F238E27FC236}">
                <a16:creationId xmlns:a16="http://schemas.microsoft.com/office/drawing/2014/main" id="{A2627213-D75E-B41C-F120-8589B68F5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744240">
            <a:off x="1689154" y="3424376"/>
            <a:ext cx="914400" cy="11200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A09A2E-7ADD-83EB-95B7-017689A2B4DD}"/>
              </a:ext>
            </a:extLst>
          </p:cNvPr>
          <p:cNvSpPr txBox="1"/>
          <p:nvPr/>
        </p:nvSpPr>
        <p:spPr>
          <a:xfrm>
            <a:off x="2362200" y="5697438"/>
            <a:ext cx="6330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SR/A is as much “caught” as it is “taught”</a:t>
            </a:r>
          </a:p>
        </p:txBody>
      </p:sp>
    </p:spTree>
    <p:extLst>
      <p:ext uri="{BB962C8B-B14F-4D97-AF65-F5344CB8AC3E}">
        <p14:creationId xmlns:p14="http://schemas.microsoft.com/office/powerpoint/2010/main" val="101221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A0017-11BD-4BA3-AC45-072D92A2A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Positive Discipline Promotes SR/A: </a:t>
            </a:r>
            <a:br>
              <a:rPr lang="en-US" dirty="0"/>
            </a:br>
            <a:r>
              <a:rPr lang="en-US" sz="3600" dirty="0"/>
              <a:t>What is Positive Discipline?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7ADA2-62DD-457D-AA8D-F659383CF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4040188" cy="793750"/>
          </a:xfrm>
        </p:spPr>
        <p:txBody>
          <a:bodyPr/>
          <a:lstStyle/>
          <a:p>
            <a:r>
              <a:rPr lang="en-US" dirty="0"/>
              <a:t>It is NOT </a:t>
            </a:r>
            <a:r>
              <a:rPr lang="en-US" i="1" dirty="0"/>
              <a:t>Negative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427C1-EA3C-4E0A-9C2A-5469634FEE17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6" y="1416049"/>
            <a:ext cx="4041775" cy="793751"/>
          </a:xfrm>
        </p:spPr>
        <p:txBody>
          <a:bodyPr/>
          <a:lstStyle/>
          <a:p>
            <a:r>
              <a:rPr lang="en-US" dirty="0"/>
              <a:t>It is NOT </a:t>
            </a:r>
            <a:r>
              <a:rPr lang="en-US" i="1" dirty="0"/>
              <a:t>Permissive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24E1B5-32EB-4091-85E8-492935C59FD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2209800"/>
            <a:ext cx="4040188" cy="3962400"/>
          </a:xfrm>
          <a:ln w="12700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Yell/ Scream/ Threaten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Scold/ Reprimand/ Criticize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Lecture/ Nag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Shame/ Blame/ Defame (i.e., name-calling)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Humiliate/ Berate/ Belittle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Spank/ Slap/ Pinch…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Etc.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What about - Time-out?  Detention? Behavior Clip Charts?</a:t>
            </a:r>
            <a:endParaRPr lang="en-US" sz="4900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8208E-92FE-4199-BC77-D47AD2445E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962400"/>
          </a:xfrm>
          <a:ln w="12700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Being overly lenient, indulgent, laissez-faire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Timid about applying negative  consequences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Having few rules, expectations, demands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Giving-in to child’s wishes, aka submissive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Pleading/ Placating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Pampering/ Spoiling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Etc.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373E2-CB4E-49C4-BDB5-A27B00C3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32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BEC85-028C-4374-9ABA-57AAD5A38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61F1F3-CC0B-EE4B-203B-904379836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b="1" dirty="0"/>
              <a:t>Brings together these 2 essential dimensions of discipline           (the discipline “sweet spot”)</a:t>
            </a:r>
            <a:endParaRPr lang="en-US" sz="80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i="1" dirty="0"/>
              <a:t>Firm</a:t>
            </a:r>
            <a:r>
              <a:rPr lang="en-US" sz="8000" dirty="0"/>
              <a:t> = Clear &amp; consistent limits; Persistent follow-thru </a:t>
            </a:r>
            <a:r>
              <a:rPr lang="en-US" sz="8000" b="1" i="1" dirty="0"/>
              <a:t>plus</a:t>
            </a:r>
            <a:r>
              <a:rPr lang="en-US" sz="8000" dirty="0"/>
              <a:t> </a:t>
            </a:r>
            <a:endParaRPr lang="en-US" sz="8000" b="1" u="sng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i="1" dirty="0"/>
              <a:t>Kind</a:t>
            </a:r>
            <a:r>
              <a:rPr lang="en-US" sz="8000" dirty="0"/>
              <a:t> = Caring, compassionate, respectful, nurturing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dirty="0"/>
              <a:t>E.g., “Honey, I love you, AND the answer is still no.”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80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b="1" dirty="0"/>
              <a:t>Contrasts w/ traditional discipline approaches that often impede SR/A learning</a:t>
            </a:r>
            <a:endParaRPr lang="en-US" sz="80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i="1" dirty="0"/>
              <a:t>Firm, but not Kind</a:t>
            </a:r>
            <a:r>
              <a:rPr lang="en-US" sz="8000" dirty="0"/>
              <a:t> = Autocratic &amp; coercive (like acting like a drill sergeant or prosecuting attorney) provokes anger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i="1" dirty="0"/>
              <a:t>Kind, but not Firm</a:t>
            </a:r>
            <a:r>
              <a:rPr lang="en-US" sz="8000" dirty="0"/>
              <a:t> = Permissive &amp; indulgent (like being a doormat, or pushover) often rewards anger episodes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8000" i="1" dirty="0"/>
              <a:t>Inconsistent or vacillating</a:t>
            </a:r>
            <a:r>
              <a:rPr lang="en-US" sz="8000" dirty="0"/>
              <a:t> (over time or between caregivers)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F8AE82-B20F-8516-11BD-E47436D23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>
                <a:effectLst/>
              </a:rPr>
              <a:t>What is Positive Discipline? </a:t>
            </a:r>
            <a:br>
              <a:rPr lang="en-US" sz="3600" dirty="0">
                <a:effectLst/>
              </a:rPr>
            </a:br>
            <a:r>
              <a:rPr lang="en-US" sz="4000" dirty="0">
                <a:effectLst/>
              </a:rPr>
              <a:t>It </a:t>
            </a:r>
            <a:r>
              <a:rPr lang="en-US" sz="4000" i="1" u="sng" dirty="0">
                <a:effectLst/>
              </a:rPr>
              <a:t>is</a:t>
            </a:r>
            <a:r>
              <a:rPr lang="en-US" sz="4000" dirty="0">
                <a:effectLst/>
              </a:rPr>
              <a:t>  FIRM </a:t>
            </a:r>
            <a:r>
              <a:rPr lang="en-US" sz="4000" u="sng" dirty="0">
                <a:effectLst/>
              </a:rPr>
              <a:t>+</a:t>
            </a:r>
            <a:r>
              <a:rPr lang="en-US" sz="4000" dirty="0">
                <a:effectLst/>
              </a:rPr>
              <a:t> KIND</a:t>
            </a:r>
            <a:r>
              <a:rPr lang="en-US" dirty="0">
                <a:effectLst/>
              </a:rPr>
              <a:t> </a:t>
            </a:r>
            <a:endParaRPr lang="en-US" i="1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BFD21-43BE-51EA-A07F-1AE99121E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38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FADB6-FB30-0E5E-01A1-BBEF8A35B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28B0-E5A7-9903-8779-40118E64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Discipline </a:t>
            </a:r>
            <a:r>
              <a:rPr lang="en-US" i="1" dirty="0"/>
              <a:t>Mindset</a:t>
            </a:r>
            <a:br>
              <a:rPr lang="en-US" dirty="0"/>
            </a:br>
            <a:r>
              <a:rPr lang="en-US" dirty="0"/>
              <a:t>vs. Traditional Discipline </a:t>
            </a:r>
            <a:r>
              <a:rPr lang="en-US" i="1" dirty="0"/>
              <a:t>Mindset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76935-190F-CDAC-DA6A-1D3EDE051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4040188" cy="793750"/>
          </a:xfrm>
        </p:spPr>
        <p:txBody>
          <a:bodyPr>
            <a:normAutofit/>
          </a:bodyPr>
          <a:lstStyle/>
          <a:p>
            <a:r>
              <a:rPr lang="en-US" dirty="0"/>
              <a:t>Traditional Discipline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4CC88-29C5-607C-932F-4C5E77AA82BB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6" y="1416049"/>
            <a:ext cx="4041775" cy="793751"/>
          </a:xfrm>
        </p:spPr>
        <p:txBody>
          <a:bodyPr>
            <a:normAutofit/>
          </a:bodyPr>
          <a:lstStyle/>
          <a:p>
            <a:r>
              <a:rPr lang="en-US" dirty="0"/>
              <a:t>Positive Discipline</a:t>
            </a:r>
            <a:endParaRPr lang="en-US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4B0F86-5109-7A18-623E-5EABBCB8A87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2209800"/>
            <a:ext cx="4040188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Misbehavior major focus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Control/thru Submission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Threaten/</a:t>
            </a:r>
            <a:r>
              <a:rPr lang="en-US" sz="5400" dirty="0"/>
              <a:t>Punishment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55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Episodic (@misbehaviors)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Reactive/ Immediate goal</a:t>
            </a:r>
            <a:endParaRPr lang="en-US" sz="49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Overpower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Extrinsic Motivation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4900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2437E6-477C-4CB4-D8CC-C619A28E6D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09800"/>
            <a:ext cx="4041775" cy="3962400"/>
          </a:xfrm>
          <a:ln w="127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Behaving Well is focus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Skills/thru Collaboration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Guide/ Nurture/ Teach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55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Continuous process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Responsive/ Long-term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Empower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5500" dirty="0"/>
              <a:t>Intrinsic Motivation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5500" dirty="0"/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7563E-2B13-D224-B188-4E29E9D0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15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34DF8-C63A-D1D1-69E1-3557574E2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039EF4-6CBA-884A-43F5-B0C4BD454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Person-Centered</a:t>
            </a:r>
            <a:endParaRPr lang="en-US" sz="28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Child ≠ Misbehavior ≠ Anger;  Child is </a:t>
            </a:r>
            <a:r>
              <a:rPr lang="en-US" sz="2400" i="1" dirty="0"/>
              <a:t>not a miniature adult</a:t>
            </a:r>
            <a:r>
              <a:rPr lang="en-US" sz="2400" dirty="0"/>
              <a:t>; Misbehaviors are viewed as “mistaken choices,” not willfulness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Relationship-Based</a:t>
            </a:r>
            <a:endParaRPr lang="en-US" sz="28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Caregiver-child relationship &gt; any episode of misbehavior; Each caregiver-child interaction either ⇑ or ⇓ the relationship; maintains a </a:t>
            </a:r>
            <a:r>
              <a:rPr lang="en-US" sz="2400" i="1" dirty="0"/>
              <a:t>mutual respect balance</a:t>
            </a:r>
            <a:r>
              <a:rPr lang="en-US" sz="2400" dirty="0"/>
              <a:t> of dignity and worth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Skill-Oriented</a:t>
            </a:r>
            <a:endParaRPr lang="en-US" sz="2800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Discipline = teaching/learning process; Episodes of behavior = “teachable movements;” Misbehavior communicates a lagging skill, rather than character flaw (irresponsible, willful, not care)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100" b="1" dirty="0"/>
              <a:t>Systematically Applied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Purposeful; Consistent; w/ Fidelity; Adaptive, not rigid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B770C2-D0AF-2F0B-977B-12A5ED090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Positive Discipline: 4 Principles</a:t>
            </a:r>
            <a:endParaRPr lang="en-US" i="1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ADF4B-8F72-DEAD-CF6F-2985E2A69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241F8-2010-4886-0C38-91BFC759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9131D7-D2BE-BA03-862C-83F5ECD19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30891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My Calming Procedure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My “Roar” Rating </a:t>
            </a:r>
            <a:r>
              <a:rPr lang="en-US" sz="2400" dirty="0"/>
              <a:t>( “Temper the Tiger” Training)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My Calming Place &amp; “Take5”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Using Games to Promote SR/A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5-Steps to Taming Temper                      During &amp; After Episodes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Positive Communication                                   &amp; Conflict Resolution Skills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B636F8-44BA-C938-F3AC-FED88558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Teaching Self-Regulation of Anger:</a:t>
            </a:r>
            <a:br>
              <a:rPr lang="en-US" dirty="0">
                <a:effectLst/>
              </a:rPr>
            </a:br>
            <a:r>
              <a:rPr lang="en-US" i="1" dirty="0">
                <a:effectLst/>
              </a:rPr>
              <a:t>Tools, Techniques, &amp; Tips (at last!)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5F66A-830C-B311-6610-1D924BD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194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E2F15-94AA-7957-D0A3-5494A4A94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607349-3656-92EA-1D68-189146900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Calm Breathing</a:t>
            </a:r>
            <a:r>
              <a:rPr lang="en-US" sz="2800" dirty="0"/>
              <a:t> </a:t>
            </a:r>
            <a:r>
              <a:rPr lang="en-US" sz="2200" dirty="0"/>
              <a:t>(aka diaphragmic or belly breathing)</a:t>
            </a:r>
            <a:endParaRPr lang="en-US" sz="2800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Inhale through the nose, exhale through the mouth, slowly, deeply, smoothly; w/relaxed shoulders &amp; jaw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e.g., 4-square breathing; star breathing, etc.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Tense and Release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Progressively tense then relax body parts from head to toe (or visa versa) to “let it go” (Elsa got it right!)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Body Scan</a:t>
            </a:r>
            <a:endParaRPr lang="en-US" sz="1800" b="1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Mentally scan &amp; progressively relax body parts head to toe, similar to Tense &amp; Release but only mentally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99A352-0751-C5E5-86DF-72345597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My Calming Procedure: </a:t>
            </a:r>
            <a:br>
              <a:rPr lang="en-US" dirty="0">
                <a:effectLst/>
              </a:rPr>
            </a:br>
            <a:r>
              <a:rPr lang="en-US" i="1" dirty="0">
                <a:effectLst/>
              </a:rPr>
              <a:t>Calm Body Skills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19603-AA0B-95D9-7337-86EC9598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364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33401-CE5F-177B-CFC9-691E31F9C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B9C08D-1B0B-96AA-B100-3F63B1E43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Positive Self-talk &amp; Affirmations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Help child to be aware of their </a:t>
            </a:r>
            <a:r>
              <a:rPr lang="en-US" sz="2200" i="1" dirty="0"/>
              <a:t>automatic negative self-talk</a:t>
            </a:r>
            <a:r>
              <a:rPr lang="en-US" sz="2200" dirty="0"/>
              <a:t> that can often increase their anger (e.g., ..)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Coach child into using positive, </a:t>
            </a:r>
            <a:r>
              <a:rPr lang="en-US" sz="2200" i="1" dirty="0"/>
              <a:t>calming self-talk &amp; affirmations</a:t>
            </a:r>
            <a:r>
              <a:rPr lang="en-US" sz="2200" dirty="0"/>
              <a:t> that w/ practice decrease anger (e.g.,…)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Tranquil Imagery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Visualize a calm place &amp; state of mind &amp; body (e.g.,) </a:t>
            </a:r>
            <a:endParaRPr lang="en-US" sz="1200" dirty="0"/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Coach child to use calm body skills and to engage their senses in the scene to experience “being there”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0A00DB-CB0A-5C66-A33A-93CE5D539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My Calming Procedure: </a:t>
            </a:r>
            <a:br>
              <a:rPr lang="en-US" dirty="0">
                <a:effectLst/>
              </a:rPr>
            </a:br>
            <a:r>
              <a:rPr lang="en-US" i="1" dirty="0">
                <a:effectLst/>
              </a:rPr>
              <a:t>Calm Mind Skills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0C6DD-80D7-B5CC-2C69-8DD02B88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441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4B250-CC24-33C6-D27B-B9128AF6F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297CF8-140F-625D-75E2-0EF15AC87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0870"/>
            <a:ext cx="8686800" cy="127689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effectLst/>
              </a:rPr>
              <a:t>My Calming Procedure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CC8E2-4EFE-1C07-B8AC-C8AF2C9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89E1B-4C8B-9324-201E-608923FFA813}"/>
              </a:ext>
            </a:extLst>
          </p:cNvPr>
          <p:cNvSpPr txBox="1"/>
          <p:nvPr/>
        </p:nvSpPr>
        <p:spPr>
          <a:xfrm>
            <a:off x="392626" y="996291"/>
            <a:ext cx="668698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  I Close My Eyes</a:t>
            </a:r>
          </a:p>
          <a:p>
            <a:endParaRPr lang="en-US" sz="3200" dirty="0"/>
          </a:p>
          <a:p>
            <a:r>
              <a:rPr lang="en-US" sz="3200" dirty="0"/>
              <a:t>2.  I Smile &amp; Sparkle</a:t>
            </a:r>
          </a:p>
          <a:p>
            <a:endParaRPr lang="en-US" sz="3200" dirty="0"/>
          </a:p>
          <a:p>
            <a:r>
              <a:rPr lang="en-US" sz="3200" dirty="0"/>
              <a:t>3.  I Breathe-In (slow &amp; deep)</a:t>
            </a:r>
          </a:p>
          <a:p>
            <a:pPr lvl="1"/>
            <a:r>
              <a:rPr lang="en-US" sz="3200" dirty="0"/>
              <a:t>  I Breathe-Out (slow &amp; easy)</a:t>
            </a:r>
          </a:p>
          <a:p>
            <a:endParaRPr lang="en-US" sz="3200" dirty="0"/>
          </a:p>
          <a:p>
            <a:r>
              <a:rPr lang="en-US" sz="3200" dirty="0"/>
              <a:t>4.  I Imagine Myself Calm</a:t>
            </a:r>
          </a:p>
          <a:p>
            <a:endParaRPr lang="en-US" sz="3200" dirty="0"/>
          </a:p>
          <a:p>
            <a:r>
              <a:rPr lang="en-US" sz="3200" dirty="0"/>
              <a:t>5.  I Say to Myself “I’m Calm”</a:t>
            </a:r>
          </a:p>
        </p:txBody>
      </p:sp>
      <p:sp>
        <p:nvSpPr>
          <p:cNvPr id="12" name="Graphic 10" descr="Grining and sweating face with solid fill with solid fill">
            <a:extLst>
              <a:ext uri="{FF2B5EF4-FFF2-40B4-BE49-F238E27FC236}">
                <a16:creationId xmlns:a16="http://schemas.microsoft.com/office/drawing/2014/main" id="{13CF3831-1D4B-0061-87A2-5D7D949EA4CA}"/>
              </a:ext>
            </a:extLst>
          </p:cNvPr>
          <p:cNvSpPr/>
          <p:nvPr/>
        </p:nvSpPr>
        <p:spPr>
          <a:xfrm>
            <a:off x="6705601" y="914401"/>
            <a:ext cx="1295400" cy="1219200"/>
          </a:xfrm>
          <a:custGeom>
            <a:avLst/>
            <a:gdLst>
              <a:gd name="connsiteX0" fmla="*/ 814388 w 1628775"/>
              <a:gd name="connsiteY0" fmla="*/ 0 h 1266825"/>
              <a:gd name="connsiteX1" fmla="*/ 0 w 1628775"/>
              <a:gd name="connsiteY1" fmla="*/ 633413 h 1266825"/>
              <a:gd name="connsiteX2" fmla="*/ 814388 w 1628775"/>
              <a:gd name="connsiteY2" fmla="*/ 1266825 h 1266825"/>
              <a:gd name="connsiteX3" fmla="*/ 1628775 w 1628775"/>
              <a:gd name="connsiteY3" fmla="*/ 633413 h 1266825"/>
              <a:gd name="connsiteX4" fmla="*/ 814388 w 1628775"/>
              <a:gd name="connsiteY4" fmla="*/ 0 h 1266825"/>
              <a:gd name="connsiteX5" fmla="*/ 293608 w 1628775"/>
              <a:gd name="connsiteY5" fmla="*/ 598408 h 1266825"/>
              <a:gd name="connsiteX6" fmla="*/ 548640 w 1628775"/>
              <a:gd name="connsiteY6" fmla="*/ 470059 h 1266825"/>
              <a:gd name="connsiteX7" fmla="*/ 713661 w 1628775"/>
              <a:gd name="connsiteY7" fmla="*/ 598408 h 1266825"/>
              <a:gd name="connsiteX8" fmla="*/ 681514 w 1628775"/>
              <a:gd name="connsiteY8" fmla="*/ 638413 h 1266825"/>
              <a:gd name="connsiteX9" fmla="*/ 672941 w 1628775"/>
              <a:gd name="connsiteY9" fmla="*/ 638413 h 1266825"/>
              <a:gd name="connsiteX10" fmla="*/ 630079 w 1628775"/>
              <a:gd name="connsiteY10" fmla="*/ 611743 h 1266825"/>
              <a:gd name="connsiteX11" fmla="*/ 477917 w 1628775"/>
              <a:gd name="connsiteY11" fmla="*/ 535067 h 1266825"/>
              <a:gd name="connsiteX12" fmla="*/ 379333 w 1628775"/>
              <a:gd name="connsiteY12" fmla="*/ 611743 h 1266825"/>
              <a:gd name="connsiteX13" fmla="*/ 327898 w 1628775"/>
              <a:gd name="connsiteY13" fmla="*/ 636746 h 1266825"/>
              <a:gd name="connsiteX14" fmla="*/ 293608 w 1628775"/>
              <a:gd name="connsiteY14" fmla="*/ 598408 h 1266825"/>
              <a:gd name="connsiteX15" fmla="*/ 814388 w 1628775"/>
              <a:gd name="connsiteY15" fmla="*/ 1100138 h 1266825"/>
              <a:gd name="connsiteX16" fmla="*/ 332184 w 1628775"/>
              <a:gd name="connsiteY16" fmla="*/ 866775 h 1266825"/>
              <a:gd name="connsiteX17" fmla="*/ 1294448 w 1628775"/>
              <a:gd name="connsiteY17" fmla="*/ 866775 h 1266825"/>
              <a:gd name="connsiteX18" fmla="*/ 814388 w 1628775"/>
              <a:gd name="connsiteY18" fmla="*/ 1100138 h 1266825"/>
              <a:gd name="connsiteX19" fmla="*/ 1300877 w 1628775"/>
              <a:gd name="connsiteY19" fmla="*/ 638413 h 1266825"/>
              <a:gd name="connsiteX20" fmla="*/ 1292305 w 1628775"/>
              <a:gd name="connsiteY20" fmla="*/ 638413 h 1266825"/>
              <a:gd name="connsiteX21" fmla="*/ 1249442 w 1628775"/>
              <a:gd name="connsiteY21" fmla="*/ 611743 h 1266825"/>
              <a:gd name="connsiteX22" fmla="*/ 1097280 w 1628775"/>
              <a:gd name="connsiteY22" fmla="*/ 535067 h 1266825"/>
              <a:gd name="connsiteX23" fmla="*/ 998696 w 1628775"/>
              <a:gd name="connsiteY23" fmla="*/ 611743 h 1266825"/>
              <a:gd name="connsiteX24" fmla="*/ 947261 w 1628775"/>
              <a:gd name="connsiteY24" fmla="*/ 636746 h 1266825"/>
              <a:gd name="connsiteX25" fmla="*/ 915114 w 1628775"/>
              <a:gd name="connsiteY25" fmla="*/ 598408 h 1266825"/>
              <a:gd name="connsiteX26" fmla="*/ 1170146 w 1628775"/>
              <a:gd name="connsiteY26" fmla="*/ 470059 h 1266825"/>
              <a:gd name="connsiteX27" fmla="*/ 1335167 w 1628775"/>
              <a:gd name="connsiteY27" fmla="*/ 598408 h 1266825"/>
              <a:gd name="connsiteX28" fmla="*/ 1300877 w 1628775"/>
              <a:gd name="connsiteY28" fmla="*/ 638413 h 1266825"/>
              <a:gd name="connsiteX29" fmla="*/ 1313736 w 1628775"/>
              <a:gd name="connsiteY29" fmla="*/ 466725 h 1266825"/>
              <a:gd name="connsiteX30" fmla="*/ 1234440 w 1628775"/>
              <a:gd name="connsiteY30" fmla="*/ 405051 h 1266825"/>
              <a:gd name="connsiteX31" fmla="*/ 1234440 w 1628775"/>
              <a:gd name="connsiteY31" fmla="*/ 405051 h 1266825"/>
              <a:gd name="connsiteX32" fmla="*/ 1313736 w 1628775"/>
              <a:gd name="connsiteY32" fmla="*/ 283369 h 1266825"/>
              <a:gd name="connsiteX33" fmla="*/ 1393031 w 1628775"/>
              <a:gd name="connsiteY33" fmla="*/ 405051 h 1266825"/>
              <a:gd name="connsiteX34" fmla="*/ 1313736 w 1628775"/>
              <a:gd name="connsiteY34" fmla="*/ 466725 h 1266825"/>
              <a:gd name="connsiteX35" fmla="*/ 1313736 w 1628775"/>
              <a:gd name="connsiteY35" fmla="*/ 466725 h 126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628775" h="1266825">
                <a:moveTo>
                  <a:pt x="814388" y="0"/>
                </a:moveTo>
                <a:cubicBezTo>
                  <a:pt x="364331" y="0"/>
                  <a:pt x="0" y="283369"/>
                  <a:pt x="0" y="633413"/>
                </a:cubicBezTo>
                <a:cubicBezTo>
                  <a:pt x="0" y="983456"/>
                  <a:pt x="364331" y="1266825"/>
                  <a:pt x="814388" y="1266825"/>
                </a:cubicBezTo>
                <a:cubicBezTo>
                  <a:pt x="1264444" y="1266825"/>
                  <a:pt x="1628775" y="983456"/>
                  <a:pt x="1628775" y="633413"/>
                </a:cubicBezTo>
                <a:cubicBezTo>
                  <a:pt x="1628775" y="283369"/>
                  <a:pt x="1264444" y="0"/>
                  <a:pt x="814388" y="0"/>
                </a:cubicBezTo>
                <a:close/>
                <a:moveTo>
                  <a:pt x="293608" y="598408"/>
                </a:moveTo>
                <a:cubicBezTo>
                  <a:pt x="319326" y="508397"/>
                  <a:pt x="432911" y="451723"/>
                  <a:pt x="548640" y="470059"/>
                </a:cubicBezTo>
                <a:cubicBezTo>
                  <a:pt x="632222" y="483394"/>
                  <a:pt x="696516" y="533400"/>
                  <a:pt x="713661" y="598408"/>
                </a:cubicBezTo>
                <a:cubicBezTo>
                  <a:pt x="717947" y="616744"/>
                  <a:pt x="702945" y="633413"/>
                  <a:pt x="681514" y="638413"/>
                </a:cubicBezTo>
                <a:cubicBezTo>
                  <a:pt x="679371" y="638413"/>
                  <a:pt x="675084" y="638413"/>
                  <a:pt x="672941" y="638413"/>
                </a:cubicBezTo>
                <a:cubicBezTo>
                  <a:pt x="653653" y="638413"/>
                  <a:pt x="634365" y="626745"/>
                  <a:pt x="630079" y="611743"/>
                </a:cubicBezTo>
                <a:cubicBezTo>
                  <a:pt x="615077" y="558403"/>
                  <a:pt x="546497" y="523399"/>
                  <a:pt x="477917" y="535067"/>
                </a:cubicBezTo>
                <a:cubicBezTo>
                  <a:pt x="428625" y="543401"/>
                  <a:pt x="390049" y="573405"/>
                  <a:pt x="379333" y="611743"/>
                </a:cubicBezTo>
                <a:cubicBezTo>
                  <a:pt x="372904" y="630079"/>
                  <a:pt x="351473" y="640080"/>
                  <a:pt x="327898" y="636746"/>
                </a:cubicBezTo>
                <a:cubicBezTo>
                  <a:pt x="304324" y="633413"/>
                  <a:pt x="289322" y="616744"/>
                  <a:pt x="293608" y="598408"/>
                </a:cubicBezTo>
                <a:close/>
                <a:moveTo>
                  <a:pt x="814388" y="1100138"/>
                </a:moveTo>
                <a:cubicBezTo>
                  <a:pt x="610791" y="1100138"/>
                  <a:pt x="422196" y="1010126"/>
                  <a:pt x="332184" y="866775"/>
                </a:cubicBezTo>
                <a:lnTo>
                  <a:pt x="1294448" y="866775"/>
                </a:lnTo>
                <a:cubicBezTo>
                  <a:pt x="1204436" y="1010126"/>
                  <a:pt x="1017984" y="1100138"/>
                  <a:pt x="814388" y="1100138"/>
                </a:cubicBezTo>
                <a:close/>
                <a:moveTo>
                  <a:pt x="1300877" y="638413"/>
                </a:moveTo>
                <a:cubicBezTo>
                  <a:pt x="1298734" y="638413"/>
                  <a:pt x="1294448" y="638413"/>
                  <a:pt x="1292305" y="638413"/>
                </a:cubicBezTo>
                <a:cubicBezTo>
                  <a:pt x="1273016" y="638413"/>
                  <a:pt x="1253728" y="626745"/>
                  <a:pt x="1249442" y="611743"/>
                </a:cubicBezTo>
                <a:cubicBezTo>
                  <a:pt x="1234440" y="558403"/>
                  <a:pt x="1165860" y="523399"/>
                  <a:pt x="1097280" y="535067"/>
                </a:cubicBezTo>
                <a:cubicBezTo>
                  <a:pt x="1047988" y="543401"/>
                  <a:pt x="1009412" y="573405"/>
                  <a:pt x="998696" y="611743"/>
                </a:cubicBezTo>
                <a:cubicBezTo>
                  <a:pt x="992267" y="630079"/>
                  <a:pt x="970836" y="640080"/>
                  <a:pt x="947261" y="636746"/>
                </a:cubicBezTo>
                <a:cubicBezTo>
                  <a:pt x="925830" y="633413"/>
                  <a:pt x="910828" y="615077"/>
                  <a:pt x="915114" y="598408"/>
                </a:cubicBezTo>
                <a:cubicBezTo>
                  <a:pt x="940832" y="508397"/>
                  <a:pt x="1054418" y="451723"/>
                  <a:pt x="1170146" y="470059"/>
                </a:cubicBezTo>
                <a:cubicBezTo>
                  <a:pt x="1253728" y="483394"/>
                  <a:pt x="1318022" y="533400"/>
                  <a:pt x="1335167" y="598408"/>
                </a:cubicBezTo>
                <a:cubicBezTo>
                  <a:pt x="1339453" y="616744"/>
                  <a:pt x="1324451" y="635079"/>
                  <a:pt x="1300877" y="638413"/>
                </a:cubicBezTo>
                <a:close/>
                <a:moveTo>
                  <a:pt x="1313736" y="466725"/>
                </a:moveTo>
                <a:cubicBezTo>
                  <a:pt x="1270873" y="466725"/>
                  <a:pt x="1234440" y="440055"/>
                  <a:pt x="1234440" y="405051"/>
                </a:cubicBezTo>
                <a:cubicBezTo>
                  <a:pt x="1234440" y="405051"/>
                  <a:pt x="1234440" y="405051"/>
                  <a:pt x="1234440" y="405051"/>
                </a:cubicBezTo>
                <a:cubicBezTo>
                  <a:pt x="1234440" y="371713"/>
                  <a:pt x="1313736" y="283369"/>
                  <a:pt x="1313736" y="283369"/>
                </a:cubicBezTo>
                <a:cubicBezTo>
                  <a:pt x="1313736" y="283369"/>
                  <a:pt x="1393031" y="371713"/>
                  <a:pt x="1393031" y="405051"/>
                </a:cubicBezTo>
                <a:cubicBezTo>
                  <a:pt x="1393031" y="440055"/>
                  <a:pt x="1358741" y="466725"/>
                  <a:pt x="1313736" y="466725"/>
                </a:cubicBezTo>
                <a:lnTo>
                  <a:pt x="1313736" y="466725"/>
                </a:lnTo>
                <a:close/>
              </a:path>
            </a:pathLst>
          </a:custGeom>
          <a:solidFill>
            <a:srgbClr val="FFCC00"/>
          </a:solidFill>
          <a:ln w="214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A760886-B33B-B8B5-9EFD-483A0FBC85FC}"/>
                  </a:ext>
                </a:extLst>
              </p14:cNvPr>
              <p14:cNvContentPartPr/>
              <p14:nvPr/>
            </p14:nvContentPartPr>
            <p14:xfrm>
              <a:off x="7756829" y="1141984"/>
              <a:ext cx="22680" cy="14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A760886-B33B-B8B5-9EFD-483A0FBC85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8189" y="1133344"/>
                <a:ext cx="4032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2EAA726-FB3E-794F-5C02-29F1A2EE2088}"/>
                  </a:ext>
                </a:extLst>
              </p14:cNvPr>
              <p14:cNvContentPartPr/>
              <p14:nvPr/>
            </p14:nvContentPartPr>
            <p14:xfrm>
              <a:off x="7638029" y="1108504"/>
              <a:ext cx="246600" cy="325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2EAA726-FB3E-794F-5C02-29F1A2EE20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29029" y="1099864"/>
                <a:ext cx="264240" cy="34308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Graphic 16" descr="Fireworks outline">
            <a:extLst>
              <a:ext uri="{FF2B5EF4-FFF2-40B4-BE49-F238E27FC236}">
                <a16:creationId xmlns:a16="http://schemas.microsoft.com/office/drawing/2014/main" id="{41DEDA4B-0E60-BEC3-C050-C61F7F7B06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46459">
            <a:off x="7942883" y="1521747"/>
            <a:ext cx="1040723" cy="914400"/>
          </a:xfrm>
          <a:prstGeom prst="rect">
            <a:avLst/>
          </a:prstGeom>
        </p:spPr>
      </p:pic>
      <p:pic>
        <p:nvPicPr>
          <p:cNvPr id="18" name="Graphic 17" descr="Fireworks outline">
            <a:extLst>
              <a:ext uri="{FF2B5EF4-FFF2-40B4-BE49-F238E27FC236}">
                <a16:creationId xmlns:a16="http://schemas.microsoft.com/office/drawing/2014/main" id="{DB100B78-94CF-B81B-C0BF-18B0EBFA05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405926">
            <a:off x="5763899" y="810383"/>
            <a:ext cx="988121" cy="914400"/>
          </a:xfrm>
          <a:prstGeom prst="rect">
            <a:avLst/>
          </a:prstGeom>
        </p:spPr>
      </p:pic>
      <p:pic>
        <p:nvPicPr>
          <p:cNvPr id="22" name="Graphic 21" descr="Nose outline">
            <a:extLst>
              <a:ext uri="{FF2B5EF4-FFF2-40B4-BE49-F238E27FC236}">
                <a16:creationId xmlns:a16="http://schemas.microsoft.com/office/drawing/2014/main" id="{0425DB8D-6F80-C18A-FDFF-8A5684C153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76314" y="2263885"/>
            <a:ext cx="1033988" cy="1110188"/>
          </a:xfrm>
          <a:prstGeom prst="rect">
            <a:avLst/>
          </a:prstGeom>
        </p:spPr>
      </p:pic>
      <p:pic>
        <p:nvPicPr>
          <p:cNvPr id="24" name="Graphic 23" descr="Lips with solid fill">
            <a:extLst>
              <a:ext uri="{FF2B5EF4-FFF2-40B4-BE49-F238E27FC236}">
                <a16:creationId xmlns:a16="http://schemas.microsoft.com/office/drawing/2014/main" id="{C2F20EEC-5559-2916-8FEC-528C8ACE1D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4752" y="2650777"/>
            <a:ext cx="1295400" cy="1048473"/>
          </a:xfrm>
          <a:prstGeom prst="rect">
            <a:avLst/>
          </a:prstGeom>
        </p:spPr>
      </p:pic>
      <p:pic>
        <p:nvPicPr>
          <p:cNvPr id="26" name="Graphic 25" descr="Arrow Right with solid fill">
            <a:extLst>
              <a:ext uri="{FF2B5EF4-FFF2-40B4-BE49-F238E27FC236}">
                <a16:creationId xmlns:a16="http://schemas.microsoft.com/office/drawing/2014/main" id="{8D290C6D-B088-75D1-E75A-E0E0E5AF44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6200000">
            <a:off x="6886093" y="3291197"/>
            <a:ext cx="614430" cy="914400"/>
          </a:xfrm>
          <a:prstGeom prst="rect">
            <a:avLst/>
          </a:prstGeom>
        </p:spPr>
      </p:pic>
      <p:pic>
        <p:nvPicPr>
          <p:cNvPr id="27" name="Graphic 26" descr="Arrow Right with solid fill">
            <a:extLst>
              <a:ext uri="{FF2B5EF4-FFF2-40B4-BE49-F238E27FC236}">
                <a16:creationId xmlns:a16="http://schemas.microsoft.com/office/drawing/2014/main" id="{FC83C528-C240-A1DB-BDF8-06D1A6D187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7864456" y="3332061"/>
            <a:ext cx="612650" cy="914400"/>
          </a:xfrm>
          <a:prstGeom prst="rect">
            <a:avLst/>
          </a:prstGeom>
        </p:spPr>
      </p:pic>
      <p:pic>
        <p:nvPicPr>
          <p:cNvPr id="29" name="Graphic 28" descr="Smiling face outline with solid fill">
            <a:extLst>
              <a:ext uri="{FF2B5EF4-FFF2-40B4-BE49-F238E27FC236}">
                <a16:creationId xmlns:a16="http://schemas.microsoft.com/office/drawing/2014/main" id="{BF9C1C4C-BF07-EA72-F173-CA2A8867AA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60755" y="5503897"/>
            <a:ext cx="1371600" cy="1295400"/>
          </a:xfrm>
          <a:prstGeom prst="rect">
            <a:avLst/>
          </a:prstGeom>
        </p:spPr>
      </p:pic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6C410E82-1E8A-3838-3DA0-2DA5586D6150}"/>
              </a:ext>
            </a:extLst>
          </p:cNvPr>
          <p:cNvSpPr/>
          <p:nvPr/>
        </p:nvSpPr>
        <p:spPr>
          <a:xfrm rot="1762104">
            <a:off x="7458398" y="5525449"/>
            <a:ext cx="1440754" cy="914240"/>
          </a:xfrm>
          <a:prstGeom prst="cloudCallou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am calm!</a:t>
            </a:r>
          </a:p>
        </p:txBody>
      </p:sp>
      <p:sp>
        <p:nvSpPr>
          <p:cNvPr id="31" name="Thought Bubble: Cloud 30" descr="Tropical beach at sunset">
            <a:extLst>
              <a:ext uri="{FF2B5EF4-FFF2-40B4-BE49-F238E27FC236}">
                <a16:creationId xmlns:a16="http://schemas.microsoft.com/office/drawing/2014/main" id="{EAD3AADD-F89E-255B-47C4-75A570E4E634}"/>
              </a:ext>
            </a:extLst>
          </p:cNvPr>
          <p:cNvSpPr/>
          <p:nvPr/>
        </p:nvSpPr>
        <p:spPr>
          <a:xfrm rot="522809">
            <a:off x="6383012" y="4534195"/>
            <a:ext cx="1440754" cy="914240"/>
          </a:xfrm>
          <a:prstGeom prst="cloudCallou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1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3663A-5334-DC62-A7F0-8F8E51148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5A043E-AA8B-0AC3-650D-851860BBA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71718"/>
            <a:ext cx="5867400" cy="678628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8061C5-7DBB-0726-ED84-47397284B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58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7B527-3563-651B-C3FE-A4D4ACA72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50CEEF-A0D2-C7B4-110C-26B2F0DB5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ea typeface="Calibri" panose="020F0502020204030204" pitchFamily="34" charset="0"/>
              </a:rPr>
              <a:t>An inviting, comfortable place where the child can actively remove her/himself from the anger arousal scene &amp; actively engage/learn self-calming practices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Pre-equipped with a soft cushion; a calming procedure graphic &amp;/or books; stuffed animal (Temper the Tiger);  </a:t>
            </a:r>
            <a:r>
              <a:rPr lang="en-US" sz="24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sand timer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; Personalized by the child, but keep it simple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 is not a Time Out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Invited use, not demanded use; Also, not demanding: </a:t>
            </a:r>
            <a:r>
              <a:rPr lang="en-US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“Go to your room and cool down!”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Often used in conjunction w/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Take5: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a mutually agreed upon </a:t>
            </a:r>
            <a:r>
              <a:rPr lang="en-US" sz="2400" u="sng" kern="100" dirty="0">
                <a:ea typeface="Calibri" panose="020F0502020204030204" pitchFamily="34" charset="0"/>
                <a:cs typeface="Times New Roman" panose="02020603050405020304" pitchFamily="18" charset="0"/>
              </a:rPr>
              <a:t>5-min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“break” from the anger arousal moment &amp; place, plus the expectation of returning afterwards w/ a calmer mindset, to seek solutions together w/ caregiver  - maybe even offering apologies &amp; forgiveness, etc.  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91D366-46F0-7A34-BEF9-FB0D9384F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My Calming Place &amp; “Take5”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18E57-22AD-85CC-DAF0-9AF026E47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59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53C90-13B6-2191-F2B0-5E03B419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78E552-C5C5-2089-7D97-1A91ECCDF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ea typeface="Calibri" panose="020F0502020204030204" pitchFamily="34" charset="0"/>
              </a:rPr>
              <a:t>Children’s</a:t>
            </a:r>
            <a:r>
              <a:rPr lang="en-US" sz="2400" dirty="0">
                <a:effectLst/>
                <a:ea typeface="Calibri" panose="020F0502020204030204" pitchFamily="34" charset="0"/>
              </a:rPr>
              <a:t> games can be used to teach &amp; promote SR/A in a calm, focused, natural, &amp; playful way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 panose="020F0502020204030204" pitchFamily="34" charset="0"/>
              </a:rPr>
              <a:t>E.g., Red Light/Green Light; “Mother, May I;” Simon Says; &amp;             Board Games, such as “Chutes &amp; Ladders;” “Sorry”…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 panose="020F0502020204030204" pitchFamily="34" charset="0"/>
              </a:rPr>
              <a:t>Games provide excellent opportunity to teach many important SR/A subskills, such as: Rule-following; turn-taking; </a:t>
            </a:r>
            <a:r>
              <a:rPr lang="en-US" sz="2000" i="1" dirty="0">
                <a:ea typeface="Calibri" panose="020F0502020204030204" pitchFamily="34" charset="0"/>
              </a:rPr>
              <a:t>patience and frustration tolerance</a:t>
            </a:r>
            <a:r>
              <a:rPr lang="en-US" sz="2000" dirty="0">
                <a:ea typeface="Calibri" panose="020F0502020204030204" pitchFamily="34" charset="0"/>
              </a:rPr>
              <a:t>; team work, etc.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 panose="020F0502020204030204" pitchFamily="34" charset="0"/>
              </a:rPr>
              <a:t>Role-playing games (“I’ll be you, and you be me”) also used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i="1" dirty="0">
                <a:ea typeface="Calibri" panose="020F0502020204030204" pitchFamily="34" charset="0"/>
              </a:rPr>
              <a:t>Note:</a:t>
            </a:r>
            <a:r>
              <a:rPr lang="en-US" sz="2000" dirty="0">
                <a:ea typeface="Calibri" panose="020F0502020204030204" pitchFamily="34" charset="0"/>
              </a:rPr>
              <a:t> Have a protocol/script in mind re: how best to respond to episodes of anger </a:t>
            </a:r>
            <a:r>
              <a:rPr lang="en-US" sz="2000" u="sng" dirty="0">
                <a:ea typeface="Calibri" panose="020F0502020204030204" pitchFamily="34" charset="0"/>
              </a:rPr>
              <a:t>&amp;</a:t>
            </a:r>
            <a:r>
              <a:rPr lang="en-US" sz="2000" dirty="0">
                <a:ea typeface="Calibri" panose="020F0502020204030204" pitchFamily="34" charset="0"/>
              </a:rPr>
              <a:t> opportunities for praise &amp; encouragement when the child demonstrates good SR/A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02E456-6F45-E822-551B-5BA00C626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Using Games to Teach SR/A</a:t>
            </a:r>
            <a:endParaRPr lang="en-US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E5D6A-C586-2726-9C49-64AA8B14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2AC61-8416-742A-6C2D-28FA093A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AE1A97-61C9-32A5-09F6-415B2414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Remain </a:t>
            </a:r>
            <a:r>
              <a:rPr lang="en-US" sz="2800" i="1" dirty="0"/>
              <a:t>Calm, Connected</a:t>
            </a:r>
            <a:r>
              <a:rPr lang="en-US" sz="2800" dirty="0"/>
              <a:t> &amp; </a:t>
            </a:r>
            <a:r>
              <a:rPr lang="en-US" sz="2800" i="1" dirty="0"/>
              <a:t>Correctional</a:t>
            </a:r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i="1" dirty="0"/>
              <a:t>Empathize</a:t>
            </a:r>
            <a:r>
              <a:rPr lang="en-US" sz="2800" dirty="0"/>
              <a:t> &amp; respond in a non-judgmental, validating, empowering manner</a:t>
            </a:r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Guide &amp; encourage use of a </a:t>
            </a:r>
            <a:r>
              <a:rPr lang="en-US" sz="2800" i="1" dirty="0"/>
              <a:t>pre-planned self-regulation process</a:t>
            </a:r>
            <a:r>
              <a:rPr lang="en-US" sz="2800" dirty="0"/>
              <a:t> </a:t>
            </a:r>
            <a:endParaRPr lang="en-US" sz="24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Follow-up with </a:t>
            </a:r>
            <a:r>
              <a:rPr lang="en-US" sz="2800" i="1" dirty="0"/>
              <a:t>skill learning</a:t>
            </a:r>
            <a:r>
              <a:rPr lang="en-US" sz="2800" dirty="0"/>
              <a:t> soon afterwards</a:t>
            </a:r>
            <a:endParaRPr lang="en-US" sz="24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i="1" dirty="0"/>
              <a:t>Praise &amp; affirm</a:t>
            </a:r>
            <a:r>
              <a:rPr lang="en-US" sz="2800" dirty="0"/>
              <a:t> your child (&amp; yourself) for good efforts and accomplishments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2A6440-53FA-4FA3-3792-9D4D3328C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5-Steps to Taming Temper During &amp; After Episodes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27851-285C-3EDF-0A07-B0934C64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12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4F3DD-9CE5-B890-A014-16BCA42D8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C27A17-1225-FCCD-262F-11868FC5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Caregiver’s self-regulation of own anger is Job#1. </a:t>
            </a:r>
            <a:r>
              <a:rPr lang="en-US" sz="2800" i="1" dirty="0"/>
              <a:t>Model calm to teach calm.</a:t>
            </a:r>
            <a:r>
              <a:rPr lang="en-US" sz="2800" b="1" dirty="0"/>
              <a:t> </a:t>
            </a:r>
            <a:r>
              <a:rPr lang="en-US" sz="2200" b="1" dirty="0"/>
              <a:t>(co-regulation!)</a:t>
            </a:r>
            <a:endParaRPr lang="en-US" sz="2800" b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Press </a:t>
            </a:r>
            <a:r>
              <a:rPr lang="en-US" sz="2800" b="1" dirty="0"/>
              <a:t>“</a:t>
            </a:r>
            <a:r>
              <a:rPr lang="en-US" sz="2800" b="1" i="1" dirty="0"/>
              <a:t>Pause</a:t>
            </a:r>
            <a:r>
              <a:rPr lang="en-US" sz="2800" b="1" dirty="0"/>
              <a:t> for P.E.A.C.E;”</a:t>
            </a:r>
            <a:r>
              <a:rPr lang="en-US" sz="2800" dirty="0"/>
              <a:t> then “</a:t>
            </a:r>
            <a:r>
              <a:rPr lang="en-US" sz="2800" i="1" dirty="0" err="1"/>
              <a:t>slo-mo</a:t>
            </a:r>
            <a:r>
              <a:rPr lang="en-US" sz="2800" dirty="0"/>
              <a:t>”</a:t>
            </a:r>
            <a:endParaRPr lang="en-US" sz="28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your own </a:t>
            </a:r>
            <a:r>
              <a:rPr lang="en-US" sz="2800" i="1" dirty="0"/>
              <a:t>calm body &amp; calm mind</a:t>
            </a:r>
            <a:r>
              <a:rPr lang="en-US" sz="2800" dirty="0"/>
              <a:t> skills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Do a mutual </a:t>
            </a:r>
            <a:r>
              <a:rPr lang="en-US" sz="2800" i="1" dirty="0"/>
              <a:t>Take5</a:t>
            </a:r>
            <a:r>
              <a:rPr lang="en-US" sz="2800" dirty="0"/>
              <a:t> if anger continues to rise 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Keep a </a:t>
            </a:r>
            <a:r>
              <a:rPr lang="en-US" sz="2800" i="1" dirty="0"/>
              <a:t>correctional mindset</a:t>
            </a:r>
            <a:r>
              <a:rPr lang="en-US" sz="2800" dirty="0"/>
              <a:t>, not punitive one:         Remember this is a </a:t>
            </a:r>
            <a:r>
              <a:rPr lang="en-US" sz="2800" i="1" dirty="0"/>
              <a:t>“teachable moment!”</a:t>
            </a:r>
            <a:endParaRPr lang="en-US" sz="24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Praise &amp; affirm your child (&amp; yourself) for good efforts and accomplishments of this 1</a:t>
            </a:r>
            <a:r>
              <a:rPr lang="en-US" sz="2800" baseline="30000" dirty="0"/>
              <a:t>st</a:t>
            </a:r>
            <a:r>
              <a:rPr lang="en-US" sz="2800" dirty="0"/>
              <a:t> step!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819E6A-5B20-DA7D-0B3E-3499F947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1. Remain Calm, Connected, &amp; Correctional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817EF-E931-AF35-7B7C-30BF1DF53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66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689DF-F978-D30E-A31C-A172A181E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DB4C12-BF2D-F848-8074-6FDEC9B89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8132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Empathy &amp; compassion are stronger than anger;  Strive to be </a:t>
            </a:r>
            <a:r>
              <a:rPr lang="en-US" sz="2800" i="1" dirty="0"/>
              <a:t>caring, compassionate, &amp; curious</a:t>
            </a:r>
            <a:r>
              <a:rPr lang="en-US" sz="2800" dirty="0"/>
              <a:t> in the moment, rather than critical, accusatory, &amp; coercive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Momentarily assume the </a:t>
            </a:r>
            <a:r>
              <a:rPr lang="en-US" sz="2800" i="1" dirty="0"/>
              <a:t>child’s perspective </a:t>
            </a:r>
            <a:r>
              <a:rPr lang="en-US" sz="2800" dirty="0"/>
              <a:t>(how s/he sees it), &amp; temporarily suspend your own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Acknowledge &amp; validate</a:t>
            </a:r>
            <a:r>
              <a:rPr lang="en-US" sz="2800" dirty="0"/>
              <a:t> the mutual anger in the moment, without accepting the misbehavior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Help the child </a:t>
            </a:r>
            <a:r>
              <a:rPr lang="en-US" sz="2800" i="1" dirty="0"/>
              <a:t>feel heard, felt, understood, &amp; safe</a:t>
            </a:r>
            <a:endParaRPr lang="en-US" sz="20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Curious: Wonder &amp; inquire about what is the child’s </a:t>
            </a:r>
            <a:r>
              <a:rPr lang="en-US" sz="2800" i="1" dirty="0"/>
              <a:t>underlying threat or frustrated need</a:t>
            </a:r>
            <a:r>
              <a:rPr lang="en-US" sz="2800" dirty="0"/>
              <a:t>; Reflect upon what </a:t>
            </a:r>
            <a:r>
              <a:rPr lang="en-US" sz="2800" i="1" dirty="0"/>
              <a:t>skills</a:t>
            </a:r>
            <a:r>
              <a:rPr lang="en-US" sz="2800" dirty="0"/>
              <a:t> need to be taught &amp; </a:t>
            </a:r>
            <a:r>
              <a:rPr lang="en-US" sz="2800" i="1" dirty="0"/>
              <a:t>empower a change</a:t>
            </a:r>
            <a:endParaRPr lang="en-US" sz="2400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4C6CCE-1B5B-ACAA-AA11-2606D6077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2. Empathize &amp; Respond in a Validating &amp; Empowering Way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48B5B-473F-CECA-8855-A5E83AD58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130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6FC3-F86D-4AF5-808C-1407C1A72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8D840-C348-A704-5AC3-104BCC1F7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170" y="1649809"/>
            <a:ext cx="8229600" cy="4525963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Meet the child </a:t>
            </a:r>
            <a:r>
              <a:rPr lang="en-US" sz="2800" i="1" u="sng" dirty="0"/>
              <a:t>where s/he is</a:t>
            </a:r>
            <a:r>
              <a:rPr lang="en-US" sz="2800" i="1" dirty="0"/>
              <a:t> &amp; guide SR/A skill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Invite &amp; encourage the child to use a calming procedure; help distract the focus off the anger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At the right moment, encourage use of          </a:t>
            </a:r>
            <a:r>
              <a:rPr lang="en-US" sz="2800" i="1" dirty="0"/>
              <a:t>My Calming Procedure – but don’t force it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Encourage mutual use of </a:t>
            </a:r>
            <a:r>
              <a:rPr lang="en-US" sz="2800" i="1" dirty="0"/>
              <a:t>Take5</a:t>
            </a:r>
            <a:r>
              <a:rPr lang="en-US" sz="2800" dirty="0"/>
              <a:t> as needed &amp;                  </a:t>
            </a:r>
            <a:r>
              <a:rPr lang="en-US" sz="2800" i="1" dirty="0"/>
              <a:t>My Calming Place</a:t>
            </a:r>
            <a:r>
              <a:rPr lang="en-US" sz="2800" dirty="0"/>
              <a:t> if anger is on the rise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Praise, encourage &amp; affirm</a:t>
            </a:r>
            <a:r>
              <a:rPr lang="en-US" sz="2800" dirty="0"/>
              <a:t> your child (&amp; yourself) for good efforts &amp; accomplishments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82247D-D961-5372-9E6F-2A259709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3. Guide &amp; Encourage Use of a Planned Self-Regulation Process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A6345-F61F-28BA-0D1F-8B23D61C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02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87911-1A31-F4AB-2BE3-9491792A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F042FC-17B5-B03B-A23C-9E8763C99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9809"/>
            <a:ext cx="8229600" cy="4525963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Once the episode has subsided, use the </a:t>
            </a:r>
            <a:r>
              <a:rPr lang="en-US" sz="2800" i="1" dirty="0"/>
              <a:t>Roar Rating</a:t>
            </a:r>
            <a:r>
              <a:rPr lang="en-US" sz="2800" dirty="0"/>
              <a:t> tool to identify the </a:t>
            </a:r>
            <a:r>
              <a:rPr lang="en-US" sz="2800" i="1" dirty="0"/>
              <a:t>intensity</a:t>
            </a:r>
            <a:r>
              <a:rPr lang="en-US" sz="2800" dirty="0"/>
              <a:t> of anger, the </a:t>
            </a:r>
            <a:r>
              <a:rPr lang="en-US" sz="2800" i="1" dirty="0"/>
              <a:t>triggers</a:t>
            </a:r>
            <a:r>
              <a:rPr lang="en-US" sz="2800" dirty="0"/>
              <a:t>, the self-regulation </a:t>
            </a:r>
            <a:r>
              <a:rPr lang="en-US" sz="2800" i="1" dirty="0"/>
              <a:t>skills the child used</a:t>
            </a:r>
            <a:r>
              <a:rPr lang="en-US" sz="2800" dirty="0"/>
              <a:t>, &amp; what can be done </a:t>
            </a:r>
            <a:r>
              <a:rPr lang="en-US" sz="2800" i="1" dirty="0"/>
              <a:t>next time to improve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This as the opportunity to further teach &amp; “</a:t>
            </a:r>
            <a:r>
              <a:rPr lang="en-US" sz="2800" dirty="0" err="1"/>
              <a:t>tweek</a:t>
            </a:r>
            <a:r>
              <a:rPr lang="en-US" sz="2800" dirty="0"/>
              <a:t>” SR/A skills (</a:t>
            </a:r>
            <a:r>
              <a:rPr lang="en-US" sz="2800" i="1" dirty="0"/>
              <a:t>“temper taming talks”</a:t>
            </a:r>
            <a:r>
              <a:rPr lang="en-US" sz="2800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Keep the focus on breaking/replacing the cycle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Model mutual respect:  </a:t>
            </a:r>
            <a:r>
              <a:rPr lang="en-US" sz="2800" dirty="0"/>
              <a:t>Apologies; forgiveness? 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Plan for a Check-in (AM)/ Check-out (PM) time</a:t>
            </a: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DBF599-D921-1C1C-9FB6-450289B2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4. Follow-up with SR/A Skill Learning soon after the Episode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E4646-8022-C5A7-DC7A-19D4325F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94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08EB3-DD94-B20C-EE36-8DF0A793E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B84422-6710-0B72-3222-B7420EA9B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Acknowledge that </a:t>
            </a:r>
            <a:r>
              <a:rPr lang="en-US" sz="2800" i="1" dirty="0"/>
              <a:t>this is hard work</a:t>
            </a:r>
            <a:r>
              <a:rPr lang="en-US" sz="2800" dirty="0"/>
              <a:t> and takes time, energy, patience, and dedication</a:t>
            </a:r>
            <a:endParaRPr lang="en-US" sz="2800" i="1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Acknowledge the </a:t>
            </a:r>
            <a:r>
              <a:rPr lang="en-US" sz="2800" i="1" dirty="0"/>
              <a:t>challenges as</a:t>
            </a:r>
            <a:r>
              <a:rPr lang="en-US" sz="2800" dirty="0"/>
              <a:t> they arise as </a:t>
            </a:r>
            <a:r>
              <a:rPr lang="en-US" sz="2800" i="1" dirty="0"/>
              <a:t>opportunities for learning</a:t>
            </a:r>
            <a:r>
              <a:rPr lang="en-US" sz="2800" dirty="0"/>
              <a:t> and for creating more celebrations! (a growth mindset!)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C50937-D13C-91BA-A7A1-1C385D10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/>
              <a:t>5. Celebrate Good Efforts &amp; Accomplishments Together!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82587-EB8D-2660-DE3A-74BD3E9F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84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FD69C-4F10-9527-902C-9F765D86D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444265-AB03-736D-9E94-BC5E12EA0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Seek first to understand, then to be understood</a:t>
            </a:r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Maintain a mutual respect balance, between caregiver and child</a:t>
            </a:r>
            <a:endParaRPr lang="en-US" sz="2400" dirty="0"/>
          </a:p>
          <a:p>
            <a:pPr marL="624078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dirty="0"/>
              <a:t>Attack the issue/conflict, not the person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D8C110-4015-BE5E-54F8-5F43515C4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Positive Communication &amp; Conflict Resolution Skills</a:t>
            </a:r>
            <a:endParaRPr lang="en-US" sz="4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2C717-A958-D40B-EE72-C8BDDB92F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50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05C40-CB58-5888-3CCB-638FAF2BA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DECDF3-940F-EB68-BB0E-C551D6740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857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Help the child feel heard by seeking first to </a:t>
            </a:r>
            <a:r>
              <a:rPr lang="en-US" sz="2800" i="1" dirty="0"/>
              <a:t>understand their point of view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Set your own viewpoint aside</a:t>
            </a:r>
            <a:r>
              <a:rPr lang="en-US" sz="2800" dirty="0"/>
              <a:t> for a while (“Please help me to understand what is frustrating you right now”)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Listen more than speak</a:t>
            </a:r>
            <a:r>
              <a:rPr lang="en-US" sz="2800" dirty="0"/>
              <a:t> (God gave us 2 ears &amp; 1 mouth for a reason!)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i="1" dirty="0"/>
              <a:t>Wait patiently</a:t>
            </a:r>
            <a:r>
              <a:rPr lang="en-US" sz="2800" dirty="0"/>
              <a:t> for the child to finish before speaking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EDED1A-473F-725D-7358-36788051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1. Seek first to understand, then to be understood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8B6E3-3BD7-2E4F-F982-CFF1271C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91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FED64-3842-EDAD-84F1-39A048FE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9D5A-E08F-B4DB-6E03-02C816D8B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</a:t>
            </a:r>
            <a:r>
              <a:rPr lang="en-US" sz="2800" i="1" dirty="0"/>
              <a:t>respectful language, tone, &amp; posture</a:t>
            </a:r>
            <a:r>
              <a:rPr lang="en-US" sz="2800" dirty="0"/>
              <a:t> – peaceful, caring vs. threatening, demanding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“</a:t>
            </a:r>
            <a:r>
              <a:rPr lang="en-US" sz="2800" i="1" dirty="0"/>
              <a:t>I messages</a:t>
            </a:r>
            <a:r>
              <a:rPr lang="en-US" sz="2800" dirty="0"/>
              <a:t>” &amp; Avoid “U messages” (“I feel angry when you…because…please…”)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Keep the focus on finding a </a:t>
            </a:r>
            <a:r>
              <a:rPr lang="en-US" sz="2800" i="1" dirty="0"/>
              <a:t>Win-Win solution</a:t>
            </a:r>
            <a:r>
              <a:rPr lang="en-US" sz="2800" dirty="0"/>
              <a:t> rather than a Win-Lose solution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Invite </a:t>
            </a:r>
            <a:r>
              <a:rPr lang="en-US" sz="2800" i="1" dirty="0"/>
              <a:t>mutual problem solving</a:t>
            </a:r>
            <a:r>
              <a:rPr lang="en-US" sz="2800" dirty="0"/>
              <a:t> (“What do you think would help next time?”)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BAB680-1BD3-A90B-2EBB-ABCD432C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2. Maintain a mutual respect balance</a:t>
            </a:r>
            <a:endParaRPr lang="en-US"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7E4F-54DF-AABB-7028-EDC6B1BF4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21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8D282-D796-E6BB-1362-108A37F8D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8A5278-1569-91B1-52E5-649E36AD2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Avoid the </a:t>
            </a:r>
            <a:r>
              <a:rPr lang="en-US" sz="2800" i="1" dirty="0"/>
              <a:t>shame, blame, or defame game</a:t>
            </a:r>
            <a:r>
              <a:rPr lang="en-US" sz="2800" dirty="0"/>
              <a:t> (e.g., “What is wrong with you?!”)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Keep </a:t>
            </a:r>
            <a:r>
              <a:rPr lang="en-US" sz="2800" i="1" dirty="0"/>
              <a:t>solution-focused</a:t>
            </a:r>
            <a:r>
              <a:rPr lang="en-US" sz="2800" dirty="0"/>
              <a:t> rather than fault-finding; &amp; avoid dredging up the past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</a:t>
            </a:r>
            <a:r>
              <a:rPr lang="en-US" sz="2800" i="1" dirty="0"/>
              <a:t>reflective listening</a:t>
            </a:r>
            <a:r>
              <a:rPr lang="en-US" sz="2800" dirty="0"/>
              <a:t> – paraphrase what you hear to clarify your interpretation (e.g.)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Celebrate your </a:t>
            </a:r>
            <a:r>
              <a:rPr lang="en-US" sz="2800" i="1" dirty="0"/>
              <a:t>daily practice</a:t>
            </a:r>
            <a:r>
              <a:rPr lang="en-US" sz="2800" dirty="0"/>
              <a:t> of these skills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453074-CE62-EC34-1150-D81042762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3. Attack the issue, not the child’s personhood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1E165-DA2F-9396-B996-E173ECB5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98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47500" lnSpcReduction="20000"/>
          </a:bodyPr>
          <a:lstStyle/>
          <a:p>
            <a:pPr lvl="0"/>
            <a:endParaRPr lang="en-US" sz="2800" dirty="0"/>
          </a:p>
          <a:p>
            <a:pPr marL="109728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200" b="1" dirty="0"/>
              <a:t>1-The </a:t>
            </a:r>
            <a:r>
              <a:rPr lang="en-US" sz="4400" b="1" dirty="0"/>
              <a:t>Empathy</a:t>
            </a:r>
            <a:r>
              <a:rPr lang="en-US" sz="4200" b="1" dirty="0"/>
              <a:t> Step</a:t>
            </a:r>
            <a:endParaRPr lang="en-US" sz="4500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“I’ve noticed that… [problem is stated </a:t>
            </a:r>
            <a:r>
              <a:rPr lang="en-US" sz="4500" i="1" dirty="0"/>
              <a:t>respectfully </a:t>
            </a:r>
            <a:r>
              <a:rPr lang="en-US" sz="4500" dirty="0"/>
              <a:t>here]”                    “What’s Up?”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Reflective listening/clarifying to </a:t>
            </a:r>
            <a:r>
              <a:rPr lang="en-US" sz="4500" i="1" dirty="0"/>
              <a:t>understand the concern </a:t>
            </a:r>
            <a:r>
              <a:rPr lang="en-US" sz="4500" i="1" u="sng" dirty="0"/>
              <a:t>from child’s perspective</a:t>
            </a:r>
            <a:r>
              <a:rPr lang="en-US" sz="4500" i="1" dirty="0"/>
              <a:t>  </a:t>
            </a:r>
            <a:r>
              <a:rPr lang="en-US" sz="4500" dirty="0"/>
              <a:t>(listen, be patient &amp; neutral)</a:t>
            </a:r>
          </a:p>
          <a:p>
            <a:pPr marL="109728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500" b="1" dirty="0"/>
              <a:t>2-The Define the Problem Step (or Share Your Concern Step)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“My concern is...” [caregiver states concern positively]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State how you see the problem is affecting the child, you &amp;/or others; Continue the collaborative dialogue</a:t>
            </a:r>
          </a:p>
          <a:p>
            <a:pPr marL="109728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4500" b="1" dirty="0"/>
              <a:t>3-The Invitation Step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dirty="0"/>
              <a:t>“I wonder if there’s a way…” [invitation to problem solve]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500" i="1" dirty="0"/>
              <a:t>Brainstorm</a:t>
            </a:r>
            <a:r>
              <a:rPr lang="en-US" sz="4500" dirty="0"/>
              <a:t> with the child, seeking a </a:t>
            </a:r>
            <a:r>
              <a:rPr lang="en-US" sz="4500" i="1" dirty="0"/>
              <a:t>realistic, mutually satisfactory solution/plan</a:t>
            </a:r>
            <a:r>
              <a:rPr lang="en-US" sz="4500" dirty="0"/>
              <a:t>; Then summarize &amp; empower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400" dirty="0"/>
            </a:br>
            <a:r>
              <a:rPr lang="en-US" sz="3600" dirty="0"/>
              <a:t>Use Collaborative Problem Solving: </a:t>
            </a:r>
            <a:br>
              <a:rPr lang="en-US" sz="3600" dirty="0"/>
            </a:br>
            <a:r>
              <a:rPr lang="en-US" sz="3600" dirty="0"/>
              <a:t>e</a:t>
            </a:r>
            <a:r>
              <a:rPr lang="en-US" sz="3100" dirty="0"/>
              <a:t>.g., Ross Greene’s CPS “Plan B” Approach</a:t>
            </a:r>
            <a:br>
              <a:rPr lang="en-US" sz="4400" dirty="0"/>
            </a:br>
            <a:r>
              <a:rPr lang="en-US" dirty="0">
                <a:effectLst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09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05800" cy="45259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Develop &amp; implement your own personal/ classroom </a:t>
            </a:r>
            <a:r>
              <a:rPr lang="en-US" sz="2800" b="1" dirty="0"/>
              <a:t>Teaching SR/A Plan</a:t>
            </a:r>
            <a:endParaRPr lang="en-US" sz="28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Use the information of this workshop; read books &amp; visit websites; watch YouTube &amp; TED Talks; participate in trainings, etc. There is so much great, free stuff out there!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Invite a friend, spouse or colleague to learn along with you and to be your “</a:t>
            </a:r>
            <a:r>
              <a:rPr lang="en-US" sz="2800" i="1" dirty="0"/>
              <a:t>accountability partner </a:t>
            </a:r>
            <a:r>
              <a:rPr lang="en-US" sz="2800" dirty="0"/>
              <a:t>” in use of positive teaching practices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u="sng" dirty="0"/>
              <a:t>PRACTICE</a:t>
            </a:r>
            <a:r>
              <a:rPr lang="en-US" sz="2800" b="1" dirty="0"/>
              <a:t>  SR/A</a:t>
            </a:r>
            <a:r>
              <a:rPr lang="en-US" sz="2800" dirty="0"/>
              <a:t> strategies in your </a:t>
            </a:r>
            <a:r>
              <a:rPr lang="en-US" sz="2800" b="1" u="sng" dirty="0"/>
              <a:t>everyday </a:t>
            </a:r>
            <a:r>
              <a:rPr lang="en-US" sz="2800" dirty="0"/>
              <a:t>interactions &amp; </a:t>
            </a:r>
            <a:r>
              <a:rPr lang="en-US" sz="2800" i="1" dirty="0"/>
              <a:t>Celebrate Successes Together!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400" dirty="0"/>
            </a:br>
            <a:r>
              <a:rPr lang="en-US" sz="3600" dirty="0">
                <a:effectLst/>
              </a:rPr>
              <a:t>How to Improve &amp; Maintain A System for Teaching Self-Regulation of Anger</a:t>
            </a:r>
            <a:br>
              <a:rPr lang="en-US" sz="4400" dirty="0"/>
            </a:br>
            <a:r>
              <a:rPr lang="en-US" dirty="0">
                <a:effectLst/>
              </a:rPr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82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90872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en-US" sz="6000" dirty="0">
                <a:latin typeface="Bella Donna" panose="03000502030604030003" pitchFamily="66" charset="0"/>
              </a:rPr>
              <a:t>	</a:t>
            </a:r>
            <a:r>
              <a:rPr lang="en-US" sz="6500" dirty="0">
                <a:latin typeface="Bella Donna" panose="03000502030604030003" pitchFamily="66" charset="0"/>
              </a:rPr>
              <a:t>Thanks so much for your attention and interest throughout today’s presentation!</a:t>
            </a:r>
          </a:p>
          <a:p>
            <a:pPr marL="109728" indent="0">
              <a:buNone/>
            </a:pPr>
            <a:r>
              <a:rPr lang="en-US" sz="6500" dirty="0">
                <a:latin typeface="Bella Donna" panose="03000502030604030003" pitchFamily="66" charset="0"/>
              </a:rPr>
              <a:t>	And best wishes to you on teaching your child, student, or client the critical life skills of </a:t>
            </a:r>
            <a:r>
              <a:rPr lang="en-US" sz="6500" i="1" dirty="0">
                <a:latin typeface="Bella Donna" panose="03000502030604030003" pitchFamily="66" charset="0"/>
              </a:rPr>
              <a:t>self-regulation of anger</a:t>
            </a:r>
            <a:r>
              <a:rPr lang="en-US" sz="6500" dirty="0">
                <a:latin typeface="Bella Donna" panose="03000502030604030003" pitchFamily="66" charset="0"/>
              </a:rPr>
              <a:t>!   	</a:t>
            </a:r>
          </a:p>
          <a:p>
            <a:pPr marL="109728" indent="0" algn="r">
              <a:buNone/>
            </a:pPr>
            <a:endParaRPr lang="en-US" sz="6500" dirty="0">
              <a:latin typeface="Bella Donna" panose="03000502030604030003" pitchFamily="66" charset="0"/>
            </a:endParaRPr>
          </a:p>
          <a:p>
            <a:pPr marL="109728" indent="0" algn="r">
              <a:buNone/>
            </a:pPr>
            <a:r>
              <a:rPr lang="en-US" sz="6500" dirty="0">
                <a:latin typeface="Brush Script MT" panose="03060802040406070304" pitchFamily="66" charset="0"/>
              </a:rPr>
              <a:t>Randall L. Lemoine, Ph.D.</a:t>
            </a:r>
          </a:p>
          <a:p>
            <a:pPr marL="109728" indent="0" algn="r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7913 Wrenwood Blvd.  Suite A , BRLA, 70808 - 225-383-9808</a:t>
            </a:r>
          </a:p>
          <a:p>
            <a:pPr marL="109728" indent="0" algn="r">
              <a:buNone/>
            </a:pPr>
            <a:r>
              <a:rPr lang="en-US" dirty="0"/>
              <a:t>www.RandallLemoinePhD.com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Thanks!  Questions?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CB306-B10F-44EE-AD77-CC9CD1DC02F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8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27674</TotalTime>
  <Words>3150</Words>
  <Application>Microsoft Office PowerPoint</Application>
  <PresentationFormat>On-screen Show (4:3)</PresentationFormat>
  <Paragraphs>381</Paragraphs>
  <Slides>37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Arial Black</vt:lpstr>
      <vt:lpstr>Bella Donna</vt:lpstr>
      <vt:lpstr>Brush Script MT</vt:lpstr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Teaching Children  Self-Regulation of Anger:  A Neurodevelopmental Systems Approach</vt:lpstr>
      <vt:lpstr>Our Agenda</vt:lpstr>
      <vt:lpstr>Had experience with this guy?</vt:lpstr>
      <vt:lpstr>Why Teach Children SR/A?</vt:lpstr>
      <vt:lpstr>Teaching SR/A Is Not New:</vt:lpstr>
      <vt:lpstr>About Anger &amp; its Expression</vt:lpstr>
      <vt:lpstr>About Anger &amp; its Expression</vt:lpstr>
      <vt:lpstr>What is Self-Regulation of Anger?</vt:lpstr>
      <vt:lpstr>What is a Neuro-developmental Systems Approach to Teaching SR/A?</vt:lpstr>
      <vt:lpstr>What is a Neuro-developmental Systems Approach? cont’d</vt:lpstr>
      <vt:lpstr>SR/A &amp; the Developing Brain</vt:lpstr>
      <vt:lpstr>The Anger Cycle {habit} </vt:lpstr>
      <vt:lpstr>Caregiver – Child Interaction: The Classroom of Self-Regulation Learning  </vt:lpstr>
      <vt:lpstr>Positive Discipline Promotes SR/A:  What is Positive Discipline?</vt:lpstr>
      <vt:lpstr>What is Positive Discipline?  It is  FIRM + KIND </vt:lpstr>
      <vt:lpstr>Positive Discipline Mindset vs. Traditional Discipline Mindset</vt:lpstr>
      <vt:lpstr>Positive Discipline: 4 Principles</vt:lpstr>
      <vt:lpstr>Teaching Self-Regulation of Anger: Tools, Techniques, &amp; Tips (at last!)</vt:lpstr>
      <vt:lpstr>My Calming Procedure:  Calm Body Skills</vt:lpstr>
      <vt:lpstr>My Calming Procedure:  Calm Mind Skills</vt:lpstr>
      <vt:lpstr>My Calming Procedure</vt:lpstr>
      <vt:lpstr>PowerPoint Presentation</vt:lpstr>
      <vt:lpstr>My Calming Place &amp; “Take5”</vt:lpstr>
      <vt:lpstr>Using Games to Teach SR/A</vt:lpstr>
      <vt:lpstr>5-Steps to Taming Temper During &amp; After Episodes</vt:lpstr>
      <vt:lpstr>1. Remain Calm, Connected, &amp; Correctional</vt:lpstr>
      <vt:lpstr>2. Empathize &amp; Respond in a Validating &amp; Empowering Way</vt:lpstr>
      <vt:lpstr>3. Guide &amp; Encourage Use of a Planned Self-Regulation Process</vt:lpstr>
      <vt:lpstr>4. Follow-up with SR/A Skill Learning soon after the Episode</vt:lpstr>
      <vt:lpstr>5. Celebrate Good Efforts &amp; Accomplishments Together!</vt:lpstr>
      <vt:lpstr>Positive Communication &amp; Conflict Resolution Skills</vt:lpstr>
      <vt:lpstr>1. Seek first to understand, then to be understood</vt:lpstr>
      <vt:lpstr>2. Maintain a mutual respect balance</vt:lpstr>
      <vt:lpstr>3. Attack the issue, not the child’s personhood</vt:lpstr>
      <vt:lpstr> Use Collaborative Problem Solving:  e.g., Ross Greene’s CPS “Plan B” Approach  </vt:lpstr>
      <vt:lpstr> How to Improve &amp; Maintain A System for Teaching Self-Regulation of Anger  </vt:lpstr>
      <vt:lpstr>Thanks!  Questions?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Rlemoine</dc:creator>
  <cp:lastModifiedBy>Randall Lemoine</cp:lastModifiedBy>
  <cp:revision>892</cp:revision>
  <cp:lastPrinted>2026-02-04T21:48:47Z</cp:lastPrinted>
  <dcterms:created xsi:type="dcterms:W3CDTF">2014-03-09T20:47:31Z</dcterms:created>
  <dcterms:modified xsi:type="dcterms:W3CDTF">2026-02-16T11:44:30Z</dcterms:modified>
</cp:coreProperties>
</file>